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9"/>
  </p:notesMasterIdLst>
  <p:sldIdLst>
    <p:sldId id="258" r:id="rId2"/>
    <p:sldId id="289" r:id="rId3"/>
    <p:sldId id="269" r:id="rId4"/>
    <p:sldId id="272" r:id="rId5"/>
    <p:sldId id="281" r:id="rId6"/>
    <p:sldId id="276" r:id="rId7"/>
    <p:sldId id="280" r:id="rId8"/>
    <p:sldId id="283" r:id="rId9"/>
    <p:sldId id="285" r:id="rId10"/>
    <p:sldId id="287" r:id="rId11"/>
    <p:sldId id="288" r:id="rId12"/>
    <p:sldId id="290" r:id="rId13"/>
    <p:sldId id="279" r:id="rId14"/>
    <p:sldId id="273" r:id="rId15"/>
    <p:sldId id="284" r:id="rId16"/>
    <p:sldId id="282" r:id="rId17"/>
    <p:sldId id="286" r:id="rId18"/>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6580"/>
    <a:srgbClr val="E36C0A"/>
    <a:srgbClr val="D16309"/>
    <a:srgbClr val="604A7B"/>
    <a:srgbClr val="FF0000"/>
    <a:srgbClr val="FFFF00"/>
    <a:srgbClr val="007600"/>
    <a:srgbClr val="3737FF"/>
    <a:srgbClr val="5B5BFF"/>
    <a:srgbClr val="0000C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8027" autoAdjust="0"/>
    <p:restoredTop sz="82969" autoAdjust="0"/>
  </p:normalViewPr>
  <p:slideViewPr>
    <p:cSldViewPr snapToGrid="0">
      <p:cViewPr varScale="1">
        <p:scale>
          <a:sx n="73" d="100"/>
          <a:sy n="73" d="100"/>
        </p:scale>
        <p:origin x="-108" y="-50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E3BC92B-20E3-4759-9EA2-4291CE070368}" type="datetimeFigureOut">
              <a:rPr lang="en-GB" smtClean="0"/>
              <a:t>01/03/2021</a:t>
            </a:fld>
            <a:endParaRPr lang="en-GB" dirty="0"/>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DE7C73D-9F36-4409-AC4D-B1068866F4E0}" type="slidenum">
              <a:rPr lang="en-GB" smtClean="0"/>
              <a:t>‹#›</a:t>
            </a:fld>
            <a:endParaRPr lang="en-GB" dirty="0"/>
          </a:p>
        </p:txBody>
      </p:sp>
    </p:spTree>
    <p:extLst>
      <p:ext uri="{BB962C8B-B14F-4D97-AF65-F5344CB8AC3E}">
        <p14:creationId xmlns:p14="http://schemas.microsoft.com/office/powerpoint/2010/main" val="254412905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spcAft>
                <a:spcPts val="600"/>
              </a:spcAft>
            </a:pPr>
            <a:r>
              <a:rPr lang="en-GB" sz="2000" b="0" i="0" dirty="0" smtClean="0">
                <a:latin typeface="Verdana" panose="020B0604030504040204" pitchFamily="34" charset="0"/>
                <a:ea typeface="Verdana" panose="020B0604030504040204" pitchFamily="34" charset="0"/>
              </a:rPr>
              <a:t>The boxes containing</a:t>
            </a:r>
            <a:r>
              <a:rPr lang="en-GB" sz="2000" b="0" i="0" baseline="0" dirty="0" smtClean="0">
                <a:latin typeface="Verdana" panose="020B0604030504040204" pitchFamily="34" charset="0"/>
                <a:ea typeface="Verdana" panose="020B0604030504040204" pitchFamily="34" charset="0"/>
              </a:rPr>
              <a:t> the titles of the diagnostic question</a:t>
            </a:r>
            <a:r>
              <a:rPr lang="en-GB" sz="1600" b="0" i="0" baseline="0" dirty="0" smtClean="0">
                <a:latin typeface="+mn-lt"/>
                <a:ea typeface="+mn-ea"/>
              </a:rPr>
              <a:t>s and response activities are clickable links that will take you to the starting slide for each activity in this presentation.</a:t>
            </a:r>
          </a:p>
          <a:p>
            <a:pPr algn="l">
              <a:spcAft>
                <a:spcPts val="600"/>
              </a:spcAft>
            </a:pPr>
            <a:endParaRPr lang="en-GB" sz="1600" b="0" i="0" baseline="0" dirty="0" smtClean="0">
              <a:solidFill>
                <a:schemeClr val="tx1"/>
              </a:solidFill>
              <a:latin typeface="+mn-lt"/>
              <a:ea typeface="+mn-ea"/>
            </a:endParaRPr>
          </a:p>
          <a:p>
            <a:pPr marL="171450" indent="-171450" algn="l">
              <a:spcAft>
                <a:spcPts val="600"/>
              </a:spcAft>
              <a:buFont typeface="Arial" panose="020B0604020202020204" pitchFamily="34" charset="0"/>
              <a:buChar char="•"/>
            </a:pPr>
            <a:r>
              <a:rPr lang="en-GB" sz="1600" b="0" i="0" baseline="0" dirty="0" smtClean="0">
                <a:solidFill>
                  <a:schemeClr val="tx1"/>
                </a:solidFill>
                <a:latin typeface="+mn-lt"/>
                <a:ea typeface="+mn-ea"/>
              </a:rPr>
              <a:t>In edit mode, hold down the Ctrl key and left-click the box.</a:t>
            </a:r>
          </a:p>
          <a:p>
            <a:pPr marL="171450" indent="-171450" algn="l">
              <a:spcAft>
                <a:spcPts val="600"/>
              </a:spcAft>
              <a:buFont typeface="Arial" panose="020B0604020202020204" pitchFamily="34" charset="0"/>
              <a:buChar char="•"/>
            </a:pPr>
            <a:r>
              <a:rPr lang="en-GB" sz="1600" b="0" i="0" baseline="0" dirty="0" smtClean="0">
                <a:solidFill>
                  <a:schemeClr val="tx1"/>
                </a:solidFill>
                <a:latin typeface="+mn-lt"/>
                <a:ea typeface="+mn-ea"/>
              </a:rPr>
              <a:t>In slide show mode, simply left-click the box.</a:t>
            </a:r>
          </a:p>
          <a:p>
            <a:pPr algn="l">
              <a:spcAft>
                <a:spcPts val="600"/>
              </a:spcAft>
            </a:pPr>
            <a:endParaRPr lang="en-GB" sz="1600" b="0" i="0" baseline="0" dirty="0" smtClean="0">
              <a:solidFill>
                <a:schemeClr val="tx1"/>
              </a:solidFill>
              <a:latin typeface="+mn-lt"/>
              <a:ea typeface="+mn-ea"/>
            </a:endParaRPr>
          </a:p>
          <a:p>
            <a:pPr algn="l">
              <a:spcAft>
                <a:spcPts val="600"/>
              </a:spcAft>
            </a:pPr>
            <a:r>
              <a:rPr lang="en-GB" sz="1600" b="0" i="0" baseline="0" dirty="0" smtClean="0">
                <a:solidFill>
                  <a:schemeClr val="tx1"/>
                </a:solidFill>
              </a:rPr>
              <a:t>Click the ‘Home’ button at the top right of the final slide of each activity to return here.</a:t>
            </a:r>
          </a:p>
        </p:txBody>
      </p:sp>
      <p:sp>
        <p:nvSpPr>
          <p:cNvPr id="4" name="Slide Number Placeholder 3"/>
          <p:cNvSpPr>
            <a:spLocks noGrp="1"/>
          </p:cNvSpPr>
          <p:nvPr>
            <p:ph type="sldNum" sz="quarter" idx="10"/>
          </p:nvPr>
        </p:nvSpPr>
        <p:spPr/>
        <p:txBody>
          <a:bodyPr/>
          <a:lstStyle/>
          <a:p>
            <a:fld id="{6DE7C73D-9F36-4409-AC4D-B1068866F4E0}" type="slidenum">
              <a:rPr lang="en-GB" smtClean="0"/>
              <a:t>1</a:t>
            </a:fld>
            <a:endParaRPr lang="en-GB" dirty="0"/>
          </a:p>
        </p:txBody>
      </p:sp>
    </p:spTree>
    <p:extLst>
      <p:ext uri="{BB962C8B-B14F-4D97-AF65-F5344CB8AC3E}">
        <p14:creationId xmlns:p14="http://schemas.microsoft.com/office/powerpoint/2010/main" val="79577338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a:t>From</a:t>
            </a:r>
            <a:r>
              <a:rPr lang="en-GB" b="1" baseline="0" dirty="0"/>
              <a:t> k</a:t>
            </a:r>
            <a:r>
              <a:rPr lang="en-GB" b="1" dirty="0"/>
              <a:t>ey concept </a:t>
            </a:r>
            <a:r>
              <a:rPr lang="en-GB" b="1" dirty="0">
                <a:solidFill>
                  <a:srgbClr val="C00000"/>
                </a:solidFill>
              </a:rPr>
              <a:t>CPS7.1</a:t>
            </a:r>
            <a:r>
              <a:rPr lang="en-GB" b="1" dirty="0"/>
              <a:t>: </a:t>
            </a:r>
            <a:r>
              <a:rPr lang="en-GB" sz="1800" b="0" dirty="0">
                <a:effectLst/>
                <a:latin typeface="Calibri" panose="020F0502020204030204" pitchFamily="34" charset="0"/>
                <a:cs typeface="Arial" panose="020B0604020202020204" pitchFamily="34" charset="0"/>
              </a:rPr>
              <a:t>Students should be able to e</a:t>
            </a:r>
            <a:r>
              <a:rPr lang="en-GB" sz="1800" b="0" dirty="0">
                <a:effectLst/>
                <a:latin typeface="Calibri" panose="020F0502020204030204" pitchFamily="34" charset="0"/>
                <a:ea typeface="Calibri" panose="020F0502020204030204" pitchFamily="34" charset="0"/>
                <a:cs typeface="Arial" panose="020B0604020202020204" pitchFamily="34" charset="0"/>
              </a:rPr>
              <a:t>valuate </a:t>
            </a:r>
            <a:r>
              <a:rPr lang="en-GB" sz="1800" dirty="0">
                <a:effectLst/>
                <a:latin typeface="Calibri" panose="020F0502020204030204" pitchFamily="34" charset="0"/>
                <a:ea typeface="Calibri" panose="020F0502020204030204" pitchFamily="34" charset="0"/>
                <a:cs typeface="Arial" panose="020B0604020202020204" pitchFamily="34" charset="0"/>
              </a:rPr>
              <a:t>the metallic structure model in terms of its ability to explain physical properties of metals.</a:t>
            </a:r>
          </a:p>
          <a:p>
            <a:r>
              <a:rPr lang="en-GB" sz="1200" b="1" kern="1200" dirty="0">
                <a:solidFill>
                  <a:schemeClr val="tx1"/>
                </a:solidFill>
                <a:effectLst/>
                <a:latin typeface="+mn-lt"/>
                <a:ea typeface="+mn-ea"/>
                <a:cs typeface="+mn-cs"/>
              </a:rPr>
              <a:t>Common misunderstandings:</a:t>
            </a:r>
            <a:r>
              <a:rPr lang="en-GB" sz="1200" kern="1200" baseline="0" dirty="0">
                <a:solidFill>
                  <a:schemeClr val="tx1"/>
                </a:solidFill>
                <a:effectLst/>
                <a:latin typeface="+mn-lt"/>
                <a:ea typeface="+mn-ea"/>
                <a:cs typeface="+mn-cs"/>
              </a:rPr>
              <a:t> Students think of a model (such as the particle model) as a replication of reality. They then struggle to accept a new model.</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1" kern="1200" baseline="0" dirty="0">
                <a:solidFill>
                  <a:schemeClr val="tx1"/>
                </a:solidFill>
                <a:effectLst/>
                <a:latin typeface="+mn-lt"/>
                <a:ea typeface="+mn-ea"/>
                <a:cs typeface="+mn-cs"/>
              </a:rPr>
              <a:t>Avoid saying: </a:t>
            </a:r>
            <a:r>
              <a:rPr lang="en-GB" sz="1200" kern="1200" baseline="0" dirty="0">
                <a:solidFill>
                  <a:schemeClr val="tx1"/>
                </a:solidFill>
                <a:effectLst/>
                <a:latin typeface="+mn-lt"/>
                <a:ea typeface="+mn-ea"/>
                <a:cs typeface="+mn-cs"/>
              </a:rPr>
              <a:t>A metal </a:t>
            </a:r>
            <a:r>
              <a:rPr lang="en-GB" sz="1200" i="1" kern="1200" baseline="0" dirty="0">
                <a:solidFill>
                  <a:schemeClr val="tx1"/>
                </a:solidFill>
                <a:effectLst/>
                <a:latin typeface="+mn-lt"/>
                <a:ea typeface="+mn-ea"/>
                <a:cs typeface="+mn-cs"/>
              </a:rPr>
              <a:t>is</a:t>
            </a:r>
            <a:r>
              <a:rPr lang="en-GB" sz="1200" kern="1200" baseline="0" dirty="0">
                <a:solidFill>
                  <a:schemeClr val="tx1"/>
                </a:solidFill>
                <a:effectLst/>
                <a:latin typeface="+mn-lt"/>
                <a:ea typeface="+mn-ea"/>
                <a:cs typeface="+mn-cs"/>
              </a:rPr>
              <a:t> made up of a regular arrangement of particles.</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1" kern="1200" baseline="0" dirty="0">
                <a:solidFill>
                  <a:schemeClr val="tx1"/>
                </a:solidFill>
                <a:effectLst/>
                <a:latin typeface="+mn-lt"/>
                <a:ea typeface="+mn-ea"/>
                <a:cs typeface="+mn-cs"/>
              </a:rPr>
              <a:t>Do say: </a:t>
            </a:r>
            <a:r>
              <a:rPr lang="en-GB" sz="1200" b="0" kern="1200" baseline="0" dirty="0">
                <a:solidFill>
                  <a:schemeClr val="tx1"/>
                </a:solidFill>
                <a:effectLst/>
                <a:latin typeface="+mn-lt"/>
                <a:ea typeface="+mn-ea"/>
                <a:cs typeface="+mn-cs"/>
              </a:rPr>
              <a:t>The particle model can explain some properties of metals but having a model of metallic structure can help to explain more.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b="0" i="1" baseline="0" dirty="0">
              <a:solidFill>
                <a:schemeClr val="tx1"/>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0" i="1" baseline="0" dirty="0">
                <a:solidFill>
                  <a:schemeClr val="tx1"/>
                </a:solidFill>
              </a:rPr>
              <a:t>Full teacher notes that contain a summary of research evidence used to develop this activity can be found in the Word document for this activity.</a:t>
            </a:r>
          </a:p>
          <a:p>
            <a:endParaRPr lang="en-GB" dirty="0"/>
          </a:p>
        </p:txBody>
      </p:sp>
      <p:sp>
        <p:nvSpPr>
          <p:cNvPr id="4" name="Slide Number Placeholder 3"/>
          <p:cNvSpPr>
            <a:spLocks noGrp="1"/>
          </p:cNvSpPr>
          <p:nvPr>
            <p:ph type="sldNum" sz="quarter" idx="10"/>
          </p:nvPr>
        </p:nvSpPr>
        <p:spPr/>
        <p:txBody>
          <a:bodyPr/>
          <a:lstStyle/>
          <a:p>
            <a:fld id="{3AA9A9C8-D01D-4035-9878-655F50F97496}" type="slidenum">
              <a:rPr lang="en-GB" smtClean="0"/>
              <a:t>10</a:t>
            </a:fld>
            <a:endParaRPr lang="en-GB" dirty="0"/>
          </a:p>
        </p:txBody>
      </p:sp>
    </p:spTree>
    <p:extLst>
      <p:ext uri="{BB962C8B-B14F-4D97-AF65-F5344CB8AC3E}">
        <p14:creationId xmlns:p14="http://schemas.microsoft.com/office/powerpoint/2010/main" val="213974072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b="1" i="0" baseline="0" dirty="0">
                <a:solidFill>
                  <a:schemeClr val="tx1"/>
                </a:solidFill>
              </a:rPr>
              <a:t>Expected answers: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b="1" i="0" baseline="0" dirty="0">
              <a:solidFill>
                <a:schemeClr val="tx1"/>
              </a:solidFill>
            </a:endParaRPr>
          </a:p>
          <a:p>
            <a:pPr>
              <a:spcAft>
                <a:spcPts val="900"/>
              </a:spcAft>
            </a:pPr>
            <a:r>
              <a:rPr lang="en-GB" sz="1800" dirty="0">
                <a:effectLst/>
                <a:latin typeface="Calibri" panose="020F0502020204030204" pitchFamily="34" charset="0"/>
                <a:ea typeface="Calibri" panose="020F0502020204030204" pitchFamily="34" charset="0"/>
                <a:cs typeface="Arial" panose="020B0604020202020204" pitchFamily="34" charset="0"/>
              </a:rPr>
              <a:t>The model can be used to provide an explanation for why metals conduct electricity (A).</a:t>
            </a:r>
          </a:p>
          <a:p>
            <a:pPr>
              <a:spcAft>
                <a:spcPts val="900"/>
              </a:spcAft>
            </a:pPr>
            <a:r>
              <a:rPr lang="en-GB" sz="1800" dirty="0">
                <a:effectLst/>
                <a:latin typeface="Calibri" panose="020F0502020204030204" pitchFamily="34" charset="0"/>
                <a:ea typeface="Calibri" panose="020F0502020204030204" pitchFamily="34" charset="0"/>
                <a:cs typeface="Arial" panose="020B0604020202020204" pitchFamily="34" charset="0"/>
              </a:rPr>
              <a:t>It can also explain why metals are malleable (B) although this can also be explained using the particle model. </a:t>
            </a:r>
          </a:p>
          <a:p>
            <a:pPr>
              <a:spcAft>
                <a:spcPts val="900"/>
              </a:spcAft>
            </a:pPr>
            <a:r>
              <a:rPr lang="en-GB" sz="1800" dirty="0">
                <a:effectLst/>
                <a:latin typeface="Calibri" panose="020F0502020204030204" pitchFamily="34" charset="0"/>
                <a:ea typeface="Calibri" panose="020F0502020204030204" pitchFamily="34" charset="0"/>
                <a:cs typeface="Arial" panose="020B0604020202020204" pitchFamily="34" charset="0"/>
              </a:rPr>
              <a:t>The model does not explain why some metals are better electrical conductors than others.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b="0" i="1" baseline="0" dirty="0">
              <a:solidFill>
                <a:schemeClr val="tx1"/>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0" i="1" baseline="0" dirty="0">
                <a:solidFill>
                  <a:schemeClr val="tx1"/>
                </a:solidFill>
              </a:rPr>
              <a:t>A breakdown of what each choice tells you about students’ understanding or misunderstanding can be found in the Word document for this activity.</a:t>
            </a:r>
          </a:p>
          <a:p>
            <a:endParaRPr lang="en-GB" dirty="0"/>
          </a:p>
        </p:txBody>
      </p:sp>
      <p:sp>
        <p:nvSpPr>
          <p:cNvPr id="4" name="Slide Number Placeholder 3"/>
          <p:cNvSpPr>
            <a:spLocks noGrp="1"/>
          </p:cNvSpPr>
          <p:nvPr>
            <p:ph type="sldNum" sz="quarter" idx="10"/>
          </p:nvPr>
        </p:nvSpPr>
        <p:spPr/>
        <p:txBody>
          <a:bodyPr/>
          <a:lstStyle/>
          <a:p>
            <a:fld id="{3AA9A9C8-D01D-4035-9878-655F50F97496}" type="slidenum">
              <a:rPr lang="en-GB" smtClean="0"/>
              <a:t>11</a:t>
            </a:fld>
            <a:endParaRPr lang="en-GB" dirty="0"/>
          </a:p>
        </p:txBody>
      </p:sp>
    </p:spTree>
    <p:extLst>
      <p:ext uri="{BB962C8B-B14F-4D97-AF65-F5344CB8AC3E}">
        <p14:creationId xmlns:p14="http://schemas.microsoft.com/office/powerpoint/2010/main" val="192606519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6DE7C73D-9F36-4409-AC4D-B1068866F4E0}" type="slidenum">
              <a:rPr lang="en-GB" smtClean="0"/>
              <a:t>12</a:t>
            </a:fld>
            <a:endParaRPr lang="en-GB"/>
          </a:p>
        </p:txBody>
      </p:sp>
    </p:spTree>
    <p:extLst>
      <p:ext uri="{BB962C8B-B14F-4D97-AF65-F5344CB8AC3E}">
        <p14:creationId xmlns:p14="http://schemas.microsoft.com/office/powerpoint/2010/main" val="141330257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1">
            <a:extLst>
              <a:ext uri="{FF2B5EF4-FFF2-40B4-BE49-F238E27FC236}">
                <a16:creationId xmlns="" xmlns:a16="http://schemas.microsoft.com/office/drawing/2014/main" id="{1E739762-A9C7-4D0F-BEC0-97A6CCF362D2}"/>
              </a:ext>
            </a:extLst>
          </p:cNvPr>
          <p:cNvSpPr>
            <a:spLocks noGrp="1"/>
          </p:cNvSpPr>
          <p:nvPr>
            <p:ph type="body" idx="1"/>
          </p:nvPr>
        </p:nvSpPr>
        <p:spPr/>
        <p:txBody>
          <a:bodyPr/>
          <a:lstStyle/>
          <a:p>
            <a:r>
              <a:rPr lang="en-GB" b="1" dirty="0"/>
              <a:t>From</a:t>
            </a:r>
            <a:r>
              <a:rPr lang="en-GB" b="1" baseline="0" dirty="0"/>
              <a:t> k</a:t>
            </a:r>
            <a:r>
              <a:rPr lang="en-GB" b="1" dirty="0"/>
              <a:t>ey concept </a:t>
            </a:r>
            <a:r>
              <a:rPr lang="en-GB" b="1" dirty="0">
                <a:solidFill>
                  <a:srgbClr val="C00000"/>
                </a:solidFill>
              </a:rPr>
              <a:t>CPS7.1</a:t>
            </a:r>
            <a:r>
              <a:rPr lang="en-GB" b="1" dirty="0"/>
              <a:t>: </a:t>
            </a:r>
            <a:r>
              <a:rPr lang="en-GB" sz="1200" b="0" kern="1200" dirty="0">
                <a:solidFill>
                  <a:schemeClr val="tx1"/>
                </a:solidFill>
                <a:effectLst/>
                <a:latin typeface="+mn-lt"/>
                <a:ea typeface="+mn-ea"/>
                <a:cs typeface="+mn-cs"/>
              </a:rPr>
              <a:t>S</a:t>
            </a:r>
            <a:r>
              <a:rPr lang="en-GB" sz="1200" kern="1200" dirty="0">
                <a:solidFill>
                  <a:schemeClr val="tx1"/>
                </a:solidFill>
                <a:effectLst/>
                <a:latin typeface="+mn-lt"/>
                <a:ea typeface="+mn-ea"/>
                <a:cs typeface="+mn-cs"/>
              </a:rPr>
              <a:t>tudents should be able to recognise that a diagram of electron arrangement is a model and not a copy of reality.</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1" kern="1200" dirty="0">
                <a:solidFill>
                  <a:schemeClr val="tx1"/>
                </a:solidFill>
                <a:effectLst/>
                <a:latin typeface="+mn-lt"/>
                <a:ea typeface="+mn-ea"/>
                <a:cs typeface="+mn-cs"/>
              </a:rPr>
              <a:t>Common misunderstandings:</a:t>
            </a:r>
            <a:r>
              <a:rPr lang="en-GB" sz="1200" kern="1200" baseline="0" dirty="0">
                <a:solidFill>
                  <a:schemeClr val="tx1"/>
                </a:solidFill>
                <a:effectLst/>
                <a:latin typeface="+mn-lt"/>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kern="1200" baseline="0" dirty="0">
                <a:solidFill>
                  <a:schemeClr val="tx1"/>
                </a:solidFill>
                <a:effectLst/>
                <a:latin typeface="+mn-lt"/>
                <a:ea typeface="+mn-ea"/>
                <a:cs typeface="+mn-cs"/>
              </a:rPr>
              <a:t>Thinking that the diagram is a representation of reality</a:t>
            </a:r>
          </a:p>
          <a:p>
            <a:r>
              <a:rPr lang="en-GB" sz="1200" kern="1200" baseline="0" dirty="0">
                <a:solidFill>
                  <a:schemeClr val="tx1"/>
                </a:solidFill>
                <a:effectLst/>
                <a:latin typeface="+mn-lt"/>
                <a:ea typeface="+mn-ea"/>
                <a:cs typeface="+mn-cs"/>
              </a:rPr>
              <a:t>Interpretation of ‘electron shell’ in a literal way and inferring that an electron shell is a physical, protective, entity.</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1" kern="1200" baseline="0" dirty="0">
                <a:solidFill>
                  <a:schemeClr val="tx1"/>
                </a:solidFill>
                <a:effectLst/>
                <a:latin typeface="+mn-lt"/>
                <a:ea typeface="+mn-ea"/>
                <a:cs typeface="+mn-cs"/>
              </a:rPr>
              <a:t>Avoid saying: </a:t>
            </a:r>
            <a:r>
              <a:rPr lang="en-GB" sz="1200" kern="1200" baseline="0" dirty="0">
                <a:solidFill>
                  <a:schemeClr val="tx1"/>
                </a:solidFill>
                <a:effectLst/>
                <a:latin typeface="+mn-lt"/>
                <a:ea typeface="+mn-ea"/>
                <a:cs typeface="+mn-cs"/>
              </a:rPr>
              <a:t>This diagram shows the arrangement of electrons in an atom (or other words that imply that the diagram shows reality).</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1" kern="1200" baseline="0" dirty="0">
                <a:solidFill>
                  <a:schemeClr val="tx1"/>
                </a:solidFill>
                <a:effectLst/>
                <a:latin typeface="+mn-lt"/>
                <a:ea typeface="+mn-ea"/>
                <a:cs typeface="+mn-cs"/>
              </a:rPr>
              <a:t>Do say:  </a:t>
            </a:r>
            <a:r>
              <a:rPr lang="en-GB" sz="1200" kern="1200" baseline="0" dirty="0">
                <a:solidFill>
                  <a:schemeClr val="tx1"/>
                </a:solidFill>
                <a:effectLst/>
                <a:latin typeface="+mn-lt"/>
                <a:ea typeface="+mn-ea"/>
                <a:cs typeface="+mn-cs"/>
              </a:rPr>
              <a:t>This diagram is a way of showing the electrons in an atom that will help you to understand some ideas that you will be learning about.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b="0" i="1" baseline="0" dirty="0">
              <a:solidFill>
                <a:schemeClr val="tx1"/>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0" i="1" baseline="0" dirty="0">
                <a:solidFill>
                  <a:schemeClr val="tx1"/>
                </a:solidFill>
              </a:rPr>
              <a:t>Full teacher notes that contain a summary of research evidence used to develop this activity can be found in the Word document for this activity.</a:t>
            </a:r>
          </a:p>
          <a:p>
            <a:endParaRPr lang="en-GB"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1">
            <a:extLst>
              <a:ext uri="{FF2B5EF4-FFF2-40B4-BE49-F238E27FC236}">
                <a16:creationId xmlns="" xmlns:a16="http://schemas.microsoft.com/office/drawing/2014/main" id="{865E20A1-F564-4126-B4A8-FA2B9959741B}"/>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b="1" i="0" baseline="0" dirty="0">
                <a:solidFill>
                  <a:schemeClr val="tx1"/>
                </a:solidFill>
              </a:rPr>
              <a:t>Expected answers:</a:t>
            </a:r>
          </a:p>
          <a:p>
            <a:r>
              <a:rPr lang="en-GB" dirty="0"/>
              <a:t>Students may discuss ideas such as:</a:t>
            </a:r>
          </a:p>
          <a:p>
            <a:pPr>
              <a:spcAft>
                <a:spcPts val="900"/>
              </a:spcAft>
            </a:pPr>
            <a:r>
              <a:rPr lang="en-GB" sz="1800" dirty="0">
                <a:effectLst/>
                <a:latin typeface="Calibri" panose="020F0502020204030204" pitchFamily="34" charset="0"/>
                <a:ea typeface="Calibri" panose="020F0502020204030204" pitchFamily="34" charset="0"/>
                <a:cs typeface="Arial" panose="020B0604020202020204" pitchFamily="34" charset="0"/>
              </a:rPr>
              <a:t>An electron shell is like a real shell because it goes round a central core (the nucleus).</a:t>
            </a:r>
          </a:p>
          <a:p>
            <a:pPr>
              <a:spcAft>
                <a:spcPts val="900"/>
              </a:spcAft>
            </a:pPr>
            <a:r>
              <a:rPr lang="en-GB" sz="1800" dirty="0">
                <a:effectLst/>
                <a:latin typeface="Calibri" panose="020F0502020204030204" pitchFamily="34" charset="0"/>
                <a:ea typeface="Calibri" panose="020F0502020204030204" pitchFamily="34" charset="0"/>
                <a:cs typeface="Arial" panose="020B0604020202020204" pitchFamily="34" charset="0"/>
              </a:rPr>
              <a:t>An electron shell is not like a real shell because it is not a physical entity.</a:t>
            </a:r>
          </a:p>
          <a:p>
            <a:endParaRPr lang="en-GB" dirty="0"/>
          </a:p>
          <a:p>
            <a:endParaRPr lang="en-GB"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a:t>From</a:t>
            </a:r>
            <a:r>
              <a:rPr lang="en-GB" b="1" baseline="0" dirty="0"/>
              <a:t> k</a:t>
            </a:r>
            <a:r>
              <a:rPr lang="en-GB" b="1" dirty="0"/>
              <a:t>ey concept </a:t>
            </a:r>
            <a:r>
              <a:rPr lang="en-GB" b="1" dirty="0">
                <a:solidFill>
                  <a:srgbClr val="C00000"/>
                </a:solidFill>
              </a:rPr>
              <a:t>CPS7.1</a:t>
            </a:r>
            <a:r>
              <a:rPr lang="en-GB" b="1" dirty="0"/>
              <a:t>: </a:t>
            </a:r>
            <a:r>
              <a:rPr lang="en-GB" sz="1800" b="0" dirty="0">
                <a:effectLst/>
                <a:latin typeface="Calibri" panose="020F0502020204030204" pitchFamily="34" charset="0"/>
                <a:cs typeface="Arial" panose="020B0604020202020204" pitchFamily="34" charset="0"/>
              </a:rPr>
              <a:t>Students should be able to c</a:t>
            </a:r>
            <a:r>
              <a:rPr lang="en-GB" sz="1800" b="0" dirty="0">
                <a:effectLst/>
                <a:latin typeface="Calibri" panose="020F0502020204030204" pitchFamily="34" charset="0"/>
                <a:ea typeface="Calibri" panose="020F0502020204030204" pitchFamily="34" charset="0"/>
                <a:cs typeface="Arial" panose="020B0604020202020204" pitchFamily="34" charset="0"/>
              </a:rPr>
              <a:t>ritique </a:t>
            </a:r>
            <a:r>
              <a:rPr lang="en-GB" sz="1800" dirty="0">
                <a:effectLst/>
                <a:latin typeface="Calibri" panose="020F0502020204030204" pitchFamily="34" charset="0"/>
                <a:ea typeface="Calibri" panose="020F0502020204030204" pitchFamily="34" charset="0"/>
                <a:cs typeface="Arial" panose="020B0604020202020204" pitchFamily="34" charset="0"/>
              </a:rPr>
              <a:t>representations of metallic structure.</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kern="1200" baseline="0" dirty="0">
                <a:solidFill>
                  <a:schemeClr val="tx1"/>
                </a:solidFill>
                <a:effectLst/>
                <a:latin typeface="+mn-lt"/>
                <a:ea typeface="+mn-ea"/>
                <a:cs typeface="+mn-cs"/>
              </a:rPr>
              <a:t>Students may have a literal interpretations of the metaphor “sea of electrons” meaning that they may construct a different mental model  of metallic structure to that which is being taught. </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1" kern="1200" baseline="0" dirty="0">
                <a:solidFill>
                  <a:schemeClr val="tx1"/>
                </a:solidFill>
                <a:effectLst/>
                <a:latin typeface="+mn-lt"/>
                <a:ea typeface="+mn-ea"/>
                <a:cs typeface="+mn-cs"/>
              </a:rPr>
              <a:t>Avoid saying: </a:t>
            </a:r>
            <a:r>
              <a:rPr lang="en-GB" sz="1200" kern="1200" baseline="0" dirty="0">
                <a:solidFill>
                  <a:schemeClr val="tx1"/>
                </a:solidFill>
                <a:effectLst/>
                <a:latin typeface="+mn-lt"/>
                <a:ea typeface="+mn-ea"/>
                <a:cs typeface="+mn-cs"/>
              </a:rPr>
              <a:t>The positive ions are surrounded by a sea of electrons (or other phrasing that implies a literal meaning of the word sea).</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1" kern="1200" baseline="0" dirty="0">
                <a:solidFill>
                  <a:schemeClr val="tx1"/>
                </a:solidFill>
                <a:effectLst/>
                <a:latin typeface="+mn-lt"/>
                <a:ea typeface="+mn-ea"/>
                <a:cs typeface="+mn-cs"/>
              </a:rPr>
              <a:t>Do say:  </a:t>
            </a:r>
            <a:r>
              <a:rPr lang="en-GB" sz="1200" kern="1200" baseline="0" dirty="0">
                <a:solidFill>
                  <a:schemeClr val="tx1"/>
                </a:solidFill>
                <a:effectLst/>
                <a:latin typeface="+mn-lt"/>
                <a:ea typeface="+mn-ea"/>
                <a:cs typeface="+mn-cs"/>
              </a:rPr>
              <a:t>The ‘free’ outer electrons can move between the positive metal ions and are therefore sometimes described as being like a ‘sea of electrons’.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b="0" i="1" baseline="0" dirty="0">
              <a:solidFill>
                <a:schemeClr val="tx1"/>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0" i="1" baseline="0" dirty="0">
                <a:solidFill>
                  <a:schemeClr val="tx1"/>
                </a:solidFill>
              </a:rPr>
              <a:t>Full teacher notes that contain a summary of research evidence used to develop this activity can be found in the Word document for this activity.</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b="1" i="0" baseline="0" dirty="0">
              <a:solidFill>
                <a:schemeClr val="tx1"/>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1" i="0" baseline="0" dirty="0">
                <a:solidFill>
                  <a:schemeClr val="tx1"/>
                </a:solidFill>
              </a:rPr>
              <a:t>Expected answers:</a:t>
            </a:r>
            <a:endParaRPr lang="en-GB" sz="1200" b="0" i="1" baseline="0" dirty="0">
              <a:solidFill>
                <a:schemeClr val="tx1"/>
              </a:solidFill>
            </a:endParaRPr>
          </a:p>
          <a:p>
            <a:pPr>
              <a:spcAft>
                <a:spcPts val="900"/>
              </a:spcAft>
            </a:pPr>
            <a:r>
              <a:rPr lang="en-GB" sz="1800" dirty="0">
                <a:effectLst/>
                <a:latin typeface="Calibri" panose="020F0502020204030204" pitchFamily="34" charset="0"/>
                <a:ea typeface="Calibri" panose="020F0502020204030204" pitchFamily="34" charset="0"/>
                <a:cs typeface="Arial" panose="020B0604020202020204" pitchFamily="34" charset="0"/>
              </a:rPr>
              <a:t>Students may discuss ideas such as:</a:t>
            </a:r>
          </a:p>
          <a:p>
            <a:pPr>
              <a:spcAft>
                <a:spcPts val="900"/>
              </a:spcAft>
            </a:pPr>
            <a:r>
              <a:rPr lang="en-GB" sz="1800" dirty="0">
                <a:effectLst/>
                <a:latin typeface="Calibri" panose="020F0502020204030204" pitchFamily="34" charset="0"/>
                <a:ea typeface="Calibri" panose="020F0502020204030204" pitchFamily="34" charset="0"/>
                <a:cs typeface="Arial" panose="020B0604020202020204" pitchFamily="34" charset="0"/>
              </a:rPr>
              <a:t>The ‘free’ outer electrons are like the sea because they are free to move away from the charged metal ions.</a:t>
            </a:r>
          </a:p>
          <a:p>
            <a:pPr>
              <a:spcAft>
                <a:spcPts val="900"/>
              </a:spcAft>
            </a:pPr>
            <a:r>
              <a:rPr lang="en-GB" sz="1800" dirty="0">
                <a:effectLst/>
                <a:latin typeface="Calibri" panose="020F0502020204030204" pitchFamily="34" charset="0"/>
                <a:ea typeface="Calibri" panose="020F0502020204030204" pitchFamily="34" charset="0"/>
                <a:cs typeface="Arial" panose="020B0604020202020204" pitchFamily="34" charset="0"/>
              </a:rPr>
              <a:t>The ‘free’ outer electrons are not like the sea because there are only as many electrons as there are metal cations. </a:t>
            </a:r>
            <a:endParaRPr lang="en-GB" sz="1200" b="0" i="1" baseline="0" dirty="0">
              <a:solidFill>
                <a:schemeClr val="tx1"/>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b="0" i="1" baseline="0" dirty="0">
              <a:solidFill>
                <a:schemeClr val="tx1"/>
              </a:solidFill>
            </a:endParaRPr>
          </a:p>
          <a:p>
            <a:endParaRPr lang="en-GB" dirty="0"/>
          </a:p>
        </p:txBody>
      </p:sp>
      <p:sp>
        <p:nvSpPr>
          <p:cNvPr id="4" name="Slide Number Placeholder 3"/>
          <p:cNvSpPr>
            <a:spLocks noGrp="1"/>
          </p:cNvSpPr>
          <p:nvPr>
            <p:ph type="sldNum" sz="quarter" idx="10"/>
          </p:nvPr>
        </p:nvSpPr>
        <p:spPr/>
        <p:txBody>
          <a:bodyPr/>
          <a:lstStyle/>
          <a:p>
            <a:fld id="{3AA9A9C8-D01D-4035-9878-655F50F97496}" type="slidenum">
              <a:rPr lang="en-GB" smtClean="0"/>
              <a:t>15</a:t>
            </a:fld>
            <a:endParaRPr lang="en-GB" dirty="0"/>
          </a:p>
        </p:txBody>
      </p:sp>
    </p:spTree>
    <p:extLst>
      <p:ext uri="{BB962C8B-B14F-4D97-AF65-F5344CB8AC3E}">
        <p14:creationId xmlns:p14="http://schemas.microsoft.com/office/powerpoint/2010/main" val="333247392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a:t>From</a:t>
            </a:r>
            <a:r>
              <a:rPr lang="en-GB" b="1" baseline="0" dirty="0"/>
              <a:t> k</a:t>
            </a:r>
            <a:r>
              <a:rPr lang="en-GB" b="1" dirty="0"/>
              <a:t>ey concept </a:t>
            </a:r>
            <a:r>
              <a:rPr lang="en-GB" b="1" dirty="0">
                <a:solidFill>
                  <a:srgbClr val="C00000"/>
                </a:solidFill>
              </a:rPr>
              <a:t>CPS7.1</a:t>
            </a:r>
            <a:r>
              <a:rPr lang="en-GB" b="1" dirty="0"/>
              <a:t>: </a:t>
            </a:r>
            <a:r>
              <a:rPr lang="en-GB" sz="1200" b="0" kern="1200" dirty="0">
                <a:solidFill>
                  <a:schemeClr val="tx1"/>
                </a:solidFill>
                <a:effectLst/>
                <a:latin typeface="+mn-lt"/>
                <a:ea typeface="+mn-ea"/>
                <a:cs typeface="+mn-cs"/>
              </a:rPr>
              <a:t>Students should be able to describe metallic bonding as an all-directional electrostatic interaction.</a:t>
            </a:r>
            <a:endParaRPr lang="en-GB" sz="12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1" kern="1200" dirty="0">
                <a:solidFill>
                  <a:schemeClr val="tx1"/>
                </a:solidFill>
                <a:effectLst/>
                <a:latin typeface="+mn-lt"/>
                <a:ea typeface="+mn-ea"/>
                <a:cs typeface="+mn-cs"/>
              </a:rPr>
              <a:t>Common misunderstandings:</a:t>
            </a:r>
            <a:r>
              <a:rPr lang="en-GB" sz="1200" kern="1200" baseline="0" dirty="0">
                <a:solidFill>
                  <a:schemeClr val="tx1"/>
                </a:solidFill>
                <a:effectLst/>
                <a:latin typeface="+mn-lt"/>
                <a:ea typeface="+mn-ea"/>
                <a:cs typeface="+mn-cs"/>
              </a:rPr>
              <a:t>  Students may think of a chemical bond as a physical connection or a process linked to the arrangement of electrons.</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1" kern="1200" baseline="0" dirty="0">
                <a:solidFill>
                  <a:schemeClr val="tx1"/>
                </a:solidFill>
                <a:effectLst/>
                <a:latin typeface="+mn-lt"/>
                <a:ea typeface="+mn-ea"/>
                <a:cs typeface="+mn-cs"/>
              </a:rPr>
              <a:t>Avoid saying: </a:t>
            </a:r>
            <a:r>
              <a:rPr lang="en-GB" sz="1200" kern="1200" baseline="0" dirty="0">
                <a:solidFill>
                  <a:schemeClr val="tx1"/>
                </a:solidFill>
                <a:effectLst/>
                <a:latin typeface="+mn-lt"/>
                <a:ea typeface="+mn-ea"/>
                <a:cs typeface="+mn-cs"/>
              </a:rPr>
              <a:t>Metal atoms are connected by metallic bonds. The metals ions are held together by free electrons.</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1" kern="1200" baseline="0" dirty="0">
                <a:solidFill>
                  <a:schemeClr val="tx1"/>
                </a:solidFill>
                <a:effectLst/>
                <a:latin typeface="+mn-lt"/>
                <a:ea typeface="+mn-ea"/>
                <a:cs typeface="+mn-cs"/>
              </a:rPr>
              <a:t>Do say:  </a:t>
            </a:r>
            <a:r>
              <a:rPr lang="en-GB" sz="1200" b="0" kern="1200" baseline="0" dirty="0">
                <a:solidFill>
                  <a:schemeClr val="tx1"/>
                </a:solidFill>
                <a:effectLst/>
                <a:latin typeface="+mn-lt"/>
                <a:ea typeface="+mn-ea"/>
                <a:cs typeface="+mn-cs"/>
              </a:rPr>
              <a:t>The electrostatic attraction between metal ions and ‘free’ outer electrons holds the metallic structure together.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b="0" i="1" baseline="0" dirty="0">
              <a:solidFill>
                <a:schemeClr val="tx1"/>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0" i="1" baseline="0" dirty="0">
                <a:solidFill>
                  <a:schemeClr val="tx1"/>
                </a:solidFill>
              </a:rPr>
              <a:t>Full teacher notes that contain a summary of research evidence used to develop this activity can be found in the Word document for this activity.</a:t>
            </a:r>
          </a:p>
          <a:p>
            <a:endParaRPr lang="en-GB"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1" i="0" baseline="0" dirty="0">
                <a:solidFill>
                  <a:schemeClr val="tx1"/>
                </a:solidFill>
              </a:rPr>
              <a:t>Expected answers:</a:t>
            </a:r>
          </a:p>
          <a:p>
            <a:r>
              <a:rPr lang="en-GB" dirty="0"/>
              <a:t>1a metal (cat)ion, b electron, c electrostatic force/attraction</a:t>
            </a:r>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2 </a:t>
            </a:r>
            <a:r>
              <a:rPr lang="en-GB" sz="1800" dirty="0">
                <a:effectLst/>
                <a:latin typeface="Calibri" panose="020F0502020204030204" pitchFamily="34" charset="0"/>
                <a:ea typeface="Calibri" panose="020F0502020204030204" pitchFamily="34" charset="0"/>
                <a:cs typeface="Arial" panose="020B0604020202020204" pitchFamily="34" charset="0"/>
              </a:rPr>
              <a:t>The best representation of metallic bonding is drawn by student B because it shows the electrostatic attraction as an all directional force and not as a force of attraction between ion-electron pairs (student C).</a:t>
            </a:r>
          </a:p>
          <a:p>
            <a:endParaRPr lang="en-GB" dirty="0"/>
          </a:p>
        </p:txBody>
      </p:sp>
      <p:sp>
        <p:nvSpPr>
          <p:cNvPr id="4" name="Slide Number Placeholder 3"/>
          <p:cNvSpPr>
            <a:spLocks noGrp="1"/>
          </p:cNvSpPr>
          <p:nvPr>
            <p:ph type="sldNum" sz="quarter" idx="10"/>
          </p:nvPr>
        </p:nvSpPr>
        <p:spPr/>
        <p:txBody>
          <a:bodyPr/>
          <a:lstStyle/>
          <a:p>
            <a:fld id="{3AA9A9C8-D01D-4035-9878-655F50F97496}" type="slidenum">
              <a:rPr lang="en-GB" smtClean="0"/>
              <a:t>16</a:t>
            </a:fld>
            <a:endParaRPr lang="en-GB" dirty="0"/>
          </a:p>
        </p:txBody>
      </p:sp>
    </p:spTree>
    <p:extLst>
      <p:ext uri="{BB962C8B-B14F-4D97-AF65-F5344CB8AC3E}">
        <p14:creationId xmlns:p14="http://schemas.microsoft.com/office/powerpoint/2010/main" val="213974072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a:t>From</a:t>
            </a:r>
            <a:r>
              <a:rPr lang="en-GB" b="1" baseline="0" dirty="0"/>
              <a:t> k</a:t>
            </a:r>
            <a:r>
              <a:rPr lang="en-GB" b="1" dirty="0"/>
              <a:t>ey concept </a:t>
            </a:r>
            <a:r>
              <a:rPr lang="en-GB" b="1" dirty="0">
                <a:solidFill>
                  <a:srgbClr val="C00000"/>
                </a:solidFill>
              </a:rPr>
              <a:t>CPS7.1</a:t>
            </a:r>
            <a:r>
              <a:rPr lang="en-GB" b="1" dirty="0"/>
              <a:t>: </a:t>
            </a:r>
            <a:r>
              <a:rPr lang="en-GB" sz="1800" b="0" dirty="0">
                <a:effectLst/>
                <a:latin typeface="Calibri" panose="020F0502020204030204" pitchFamily="34" charset="0"/>
                <a:cs typeface="Arial" panose="020B0604020202020204" pitchFamily="34" charset="0"/>
              </a:rPr>
              <a:t>Students should be able to e</a:t>
            </a:r>
            <a:r>
              <a:rPr lang="en-GB" sz="1800" b="0" dirty="0">
                <a:effectLst/>
                <a:latin typeface="Calibri" panose="020F0502020204030204" pitchFamily="34" charset="0"/>
                <a:ea typeface="Calibri" panose="020F0502020204030204" pitchFamily="34" charset="0"/>
                <a:cs typeface="Arial" panose="020B0604020202020204" pitchFamily="34" charset="0"/>
              </a:rPr>
              <a:t>valuate </a:t>
            </a:r>
            <a:r>
              <a:rPr lang="en-GB" sz="1800" dirty="0">
                <a:effectLst/>
                <a:latin typeface="Calibri" panose="020F0502020204030204" pitchFamily="34" charset="0"/>
                <a:ea typeface="Calibri" panose="020F0502020204030204" pitchFamily="34" charset="0"/>
                <a:cs typeface="Arial" panose="020B0604020202020204" pitchFamily="34" charset="0"/>
              </a:rPr>
              <a:t>the metallic structure model in terms of its ability to explain physical properties of metals.</a:t>
            </a:r>
          </a:p>
          <a:p>
            <a:r>
              <a:rPr lang="en-GB" sz="1200" b="1" kern="1200" dirty="0">
                <a:solidFill>
                  <a:schemeClr val="tx1"/>
                </a:solidFill>
                <a:effectLst/>
                <a:latin typeface="+mn-lt"/>
                <a:ea typeface="+mn-ea"/>
                <a:cs typeface="+mn-cs"/>
              </a:rPr>
              <a:t>Common misunderstandings:</a:t>
            </a:r>
            <a:r>
              <a:rPr lang="en-GB" sz="1200" kern="1200" baseline="0" dirty="0">
                <a:solidFill>
                  <a:schemeClr val="tx1"/>
                </a:solidFill>
                <a:effectLst/>
                <a:latin typeface="+mn-lt"/>
                <a:ea typeface="+mn-ea"/>
                <a:cs typeface="+mn-cs"/>
              </a:rPr>
              <a:t> Students think of a model (such as the particle model) as a replication of reality. They then struggle to accept a new model.</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1" kern="1200" baseline="0" dirty="0">
                <a:solidFill>
                  <a:schemeClr val="tx1"/>
                </a:solidFill>
                <a:effectLst/>
                <a:latin typeface="+mn-lt"/>
                <a:ea typeface="+mn-ea"/>
                <a:cs typeface="+mn-cs"/>
              </a:rPr>
              <a:t>Avoid saying: </a:t>
            </a:r>
            <a:r>
              <a:rPr lang="en-GB" sz="1200" kern="1200" baseline="0" dirty="0">
                <a:solidFill>
                  <a:schemeClr val="tx1"/>
                </a:solidFill>
                <a:effectLst/>
                <a:latin typeface="+mn-lt"/>
                <a:ea typeface="+mn-ea"/>
                <a:cs typeface="+mn-cs"/>
              </a:rPr>
              <a:t>A metal </a:t>
            </a:r>
            <a:r>
              <a:rPr lang="en-GB" sz="1200" i="1" kern="1200" baseline="0" dirty="0">
                <a:solidFill>
                  <a:schemeClr val="tx1"/>
                </a:solidFill>
                <a:effectLst/>
                <a:latin typeface="+mn-lt"/>
                <a:ea typeface="+mn-ea"/>
                <a:cs typeface="+mn-cs"/>
              </a:rPr>
              <a:t>is</a:t>
            </a:r>
            <a:r>
              <a:rPr lang="en-GB" sz="1200" kern="1200" baseline="0" dirty="0">
                <a:solidFill>
                  <a:schemeClr val="tx1"/>
                </a:solidFill>
                <a:effectLst/>
                <a:latin typeface="+mn-lt"/>
                <a:ea typeface="+mn-ea"/>
                <a:cs typeface="+mn-cs"/>
              </a:rPr>
              <a:t> made up of a regular arrangement of particles.</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1" kern="1200" baseline="0" dirty="0">
                <a:solidFill>
                  <a:schemeClr val="tx1"/>
                </a:solidFill>
                <a:effectLst/>
                <a:latin typeface="+mn-lt"/>
                <a:ea typeface="+mn-ea"/>
                <a:cs typeface="+mn-cs"/>
              </a:rPr>
              <a:t>Do say: </a:t>
            </a:r>
            <a:r>
              <a:rPr lang="en-GB" sz="1200" b="0" kern="1200" baseline="0" dirty="0">
                <a:solidFill>
                  <a:schemeClr val="tx1"/>
                </a:solidFill>
                <a:effectLst/>
                <a:latin typeface="+mn-lt"/>
                <a:ea typeface="+mn-ea"/>
                <a:cs typeface="+mn-cs"/>
              </a:rPr>
              <a:t>The particle model can explain some properties of metals but having a model of metallic structure can help to explain more.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b="0" i="1" baseline="0" dirty="0">
              <a:solidFill>
                <a:schemeClr val="tx1"/>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0" i="1" baseline="0" dirty="0">
                <a:solidFill>
                  <a:schemeClr val="tx1"/>
                </a:solidFill>
              </a:rPr>
              <a:t>Full teacher notes that contain a summary of research evidence used to develop this activity can be found in the Word document for this activity.</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kern="1200" baseline="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1" i="0" baseline="0" dirty="0">
                <a:solidFill>
                  <a:schemeClr val="tx1"/>
                </a:solidFill>
              </a:rPr>
              <a:t>Expected answers:</a:t>
            </a:r>
          </a:p>
          <a:p>
            <a:pPr marL="0" marR="0" lvl="0" indent="0" algn="l" defTabSz="914400" rtl="0" eaLnBrk="1" fontAlgn="auto" latinLnBrk="0" hangingPunct="1">
              <a:lnSpc>
                <a:spcPct val="100000"/>
              </a:lnSpc>
              <a:spcBef>
                <a:spcPts val="0"/>
              </a:spcBef>
              <a:spcAft>
                <a:spcPts val="900"/>
              </a:spcAft>
              <a:buClrTx/>
              <a:buSzTx/>
              <a:buFontTx/>
              <a:buNone/>
              <a:tabLst/>
              <a:defRPr/>
            </a:pPr>
            <a:r>
              <a:rPr lang="en-GB" sz="1800" dirty="0">
                <a:effectLst/>
                <a:latin typeface="Calibri" panose="020F0502020204030204" pitchFamily="34" charset="0"/>
                <a:ea typeface="Calibri" panose="020F0502020204030204" pitchFamily="34" charset="0"/>
                <a:cs typeface="Arial" panose="020B0604020202020204" pitchFamily="34" charset="0"/>
              </a:rPr>
              <a:t>Student A can explain a and b. Student B can explain b. None can explain c.</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800" b="0" i="1" baseline="0" dirty="0">
              <a:solidFill>
                <a:schemeClr val="tx1"/>
              </a:solidFill>
            </a:endParaRPr>
          </a:p>
          <a:p>
            <a:pPr>
              <a:spcAft>
                <a:spcPts val="900"/>
              </a:spcAft>
            </a:pPr>
            <a:endParaRPr lang="en-GB" sz="1800" dirty="0">
              <a:effectLst/>
              <a:latin typeface="Calibri" panose="020F0502020204030204" pitchFamily="34" charset="0"/>
              <a:ea typeface="Calibri" panose="020F0502020204030204" pitchFamily="34" charset="0"/>
              <a:cs typeface="Arial" panose="020B0604020202020204" pitchFamily="34" charset="0"/>
            </a:endParaRPr>
          </a:p>
          <a:p>
            <a:endParaRPr lang="en-GB" dirty="0"/>
          </a:p>
        </p:txBody>
      </p:sp>
      <p:sp>
        <p:nvSpPr>
          <p:cNvPr id="4" name="Slide Number Placeholder 3"/>
          <p:cNvSpPr>
            <a:spLocks noGrp="1"/>
          </p:cNvSpPr>
          <p:nvPr>
            <p:ph type="sldNum" sz="quarter" idx="5"/>
          </p:nvPr>
        </p:nvSpPr>
        <p:spPr/>
        <p:txBody>
          <a:bodyPr/>
          <a:lstStyle/>
          <a:p>
            <a:fld id="{6DE7C73D-9F36-4409-AC4D-B1068866F4E0}" type="slidenum">
              <a:rPr lang="en-GB" smtClean="0"/>
              <a:t>17</a:t>
            </a:fld>
            <a:endParaRPr lang="en-GB" dirty="0"/>
          </a:p>
        </p:txBody>
      </p:sp>
    </p:spTree>
    <p:extLst>
      <p:ext uri="{BB962C8B-B14F-4D97-AF65-F5344CB8AC3E}">
        <p14:creationId xmlns:p14="http://schemas.microsoft.com/office/powerpoint/2010/main" val="266200186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6DE7C73D-9F36-4409-AC4D-B1068866F4E0}" type="slidenum">
              <a:rPr lang="en-GB" smtClean="0"/>
              <a:t>2</a:t>
            </a:fld>
            <a:endParaRPr lang="en-GB"/>
          </a:p>
        </p:txBody>
      </p:sp>
    </p:spTree>
    <p:extLst>
      <p:ext uri="{BB962C8B-B14F-4D97-AF65-F5344CB8AC3E}">
        <p14:creationId xmlns:p14="http://schemas.microsoft.com/office/powerpoint/2010/main" val="42156752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1">
            <a:extLst>
              <a:ext uri="{FF2B5EF4-FFF2-40B4-BE49-F238E27FC236}">
                <a16:creationId xmlns="" xmlns:a16="http://schemas.microsoft.com/office/drawing/2014/main" id="{FA5A9E23-787B-407F-A8ED-58F921E0AAFD}"/>
              </a:ext>
            </a:extLst>
          </p:cNvPr>
          <p:cNvSpPr>
            <a:spLocks noGrp="1"/>
          </p:cNvSpPr>
          <p:nvPr>
            <p:ph type="body" idx="1"/>
          </p:nvPr>
        </p:nvSpPr>
        <p:spPr/>
        <p:txBody>
          <a:bodyPr/>
          <a:lstStyle/>
          <a:p>
            <a:r>
              <a:rPr lang="en-GB" b="1" dirty="0"/>
              <a:t>From</a:t>
            </a:r>
            <a:r>
              <a:rPr lang="en-GB" b="1" baseline="0" dirty="0"/>
              <a:t> k</a:t>
            </a:r>
            <a:r>
              <a:rPr lang="en-GB" b="1" dirty="0"/>
              <a:t>ey concept </a:t>
            </a:r>
            <a:r>
              <a:rPr lang="en-GB" b="1" dirty="0">
                <a:solidFill>
                  <a:srgbClr val="C00000"/>
                </a:solidFill>
              </a:rPr>
              <a:t>CPS7.1</a:t>
            </a:r>
            <a:r>
              <a:rPr lang="en-GB" b="1" dirty="0"/>
              <a:t>: </a:t>
            </a:r>
            <a:r>
              <a:rPr lang="en-GB" sz="1200" b="0" kern="1200" dirty="0">
                <a:solidFill>
                  <a:schemeClr val="tx1"/>
                </a:solidFill>
                <a:effectLst/>
                <a:latin typeface="+mn-lt"/>
                <a:ea typeface="+mn-ea"/>
                <a:cs typeface="+mn-cs"/>
              </a:rPr>
              <a:t>S</a:t>
            </a:r>
            <a:r>
              <a:rPr lang="en-GB" sz="1200" kern="1200" dirty="0">
                <a:solidFill>
                  <a:schemeClr val="tx1"/>
                </a:solidFill>
                <a:effectLst/>
                <a:latin typeface="+mn-lt"/>
                <a:ea typeface="+mn-ea"/>
                <a:cs typeface="+mn-cs"/>
              </a:rPr>
              <a:t>tudents should be able to recognise that a diagram of electron arrangement is a model and not a copy of reality.</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1" kern="1200" dirty="0">
                <a:solidFill>
                  <a:schemeClr val="tx1"/>
                </a:solidFill>
                <a:effectLst/>
                <a:latin typeface="+mn-lt"/>
                <a:ea typeface="+mn-ea"/>
                <a:cs typeface="+mn-cs"/>
              </a:rPr>
              <a:t>Common misunderstandings:</a:t>
            </a:r>
            <a:r>
              <a:rPr lang="en-GB" sz="1200" kern="1200" baseline="0" dirty="0">
                <a:solidFill>
                  <a:schemeClr val="tx1"/>
                </a:solidFill>
                <a:effectLst/>
                <a:latin typeface="+mn-lt"/>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kern="1200" baseline="0" dirty="0">
                <a:solidFill>
                  <a:schemeClr val="tx1"/>
                </a:solidFill>
                <a:effectLst/>
                <a:latin typeface="+mn-lt"/>
                <a:ea typeface="+mn-ea"/>
                <a:cs typeface="+mn-cs"/>
              </a:rPr>
              <a:t>Thinking that the diagram is a representation of reality</a:t>
            </a:r>
          </a:p>
          <a:p>
            <a:r>
              <a:rPr lang="en-GB" sz="1200" kern="1200" baseline="0" dirty="0">
                <a:solidFill>
                  <a:schemeClr val="tx1"/>
                </a:solidFill>
                <a:effectLst/>
                <a:latin typeface="+mn-lt"/>
                <a:ea typeface="+mn-ea"/>
                <a:cs typeface="+mn-cs"/>
              </a:rPr>
              <a:t>Interpretation of ‘electron shell’ in a literal way and inferring that an electron shell is a physical, protective, entity.</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1" kern="1200" baseline="0" dirty="0">
                <a:solidFill>
                  <a:schemeClr val="tx1"/>
                </a:solidFill>
                <a:effectLst/>
                <a:latin typeface="+mn-lt"/>
                <a:ea typeface="+mn-ea"/>
                <a:cs typeface="+mn-cs"/>
              </a:rPr>
              <a:t>Avoid saying: </a:t>
            </a:r>
            <a:r>
              <a:rPr lang="en-GB" sz="1200" kern="1200" baseline="0" dirty="0">
                <a:solidFill>
                  <a:schemeClr val="tx1"/>
                </a:solidFill>
                <a:effectLst/>
                <a:latin typeface="+mn-lt"/>
                <a:ea typeface="+mn-ea"/>
                <a:cs typeface="+mn-cs"/>
              </a:rPr>
              <a:t>This diagram shows the arrangement of electrons in an atom (or other words that imply that the diagram shows reality).</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1" kern="1200" baseline="0" dirty="0">
                <a:solidFill>
                  <a:schemeClr val="tx1"/>
                </a:solidFill>
                <a:effectLst/>
                <a:latin typeface="+mn-lt"/>
                <a:ea typeface="+mn-ea"/>
                <a:cs typeface="+mn-cs"/>
              </a:rPr>
              <a:t>Do say:  </a:t>
            </a:r>
            <a:r>
              <a:rPr lang="en-GB" sz="1200" kern="1200" baseline="0" dirty="0">
                <a:solidFill>
                  <a:schemeClr val="tx1"/>
                </a:solidFill>
                <a:effectLst/>
                <a:latin typeface="+mn-lt"/>
                <a:ea typeface="+mn-ea"/>
                <a:cs typeface="+mn-cs"/>
              </a:rPr>
              <a:t>This diagram is a way of showing the electrons in an atom that will help you to understand some ideas that you will be learning about.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b="0" i="1" baseline="0" dirty="0">
              <a:solidFill>
                <a:schemeClr val="tx1"/>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0" i="1" baseline="0" dirty="0">
                <a:solidFill>
                  <a:schemeClr val="tx1"/>
                </a:solidFill>
              </a:rPr>
              <a:t>Full teacher notes that contain a summary of research evidence used to develop this activity can be found in the Word document for this activity.</a:t>
            </a:r>
          </a:p>
          <a:p>
            <a:endParaRPr lang="en-GB"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1">
            <a:extLst>
              <a:ext uri="{FF2B5EF4-FFF2-40B4-BE49-F238E27FC236}">
                <a16:creationId xmlns="" xmlns:a16="http://schemas.microsoft.com/office/drawing/2014/main" id="{9FC8C7AC-E35F-421A-B02C-3358F8613343}"/>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b="1" i="0" baseline="0" dirty="0">
                <a:solidFill>
                  <a:schemeClr val="tx1"/>
                </a:solidFill>
              </a:rPr>
              <a:t>Expected answers:</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0" i="0" baseline="0" dirty="0">
                <a:solidFill>
                  <a:schemeClr val="tx1"/>
                </a:solidFill>
              </a:rPr>
              <a:t>Students should agree with Jasmine as she is the only student to clearly recognise that the diagram does not show reality.</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b="0" i="0" baseline="0" dirty="0">
              <a:solidFill>
                <a:schemeClr val="tx1"/>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0" i="0" baseline="0" dirty="0">
                <a:solidFill>
                  <a:schemeClr val="tx1"/>
                </a:solidFill>
              </a:rPr>
              <a:t>Students should disagree with Toby and Libby because they are interpreting the ‘electron shell’ metaphor literally as a physical entity.</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0" i="0" baseline="0" dirty="0">
                <a:solidFill>
                  <a:schemeClr val="tx1"/>
                </a:solidFill>
              </a:rPr>
              <a:t>Students should also disagree with Evie and Leo because they suggest that the diagram is a copy of reality.</a:t>
            </a:r>
            <a:endParaRPr lang="en-GB" sz="1200" b="0" i="1" baseline="0" dirty="0">
              <a:solidFill>
                <a:schemeClr val="tx1"/>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b="0" i="1" baseline="0" dirty="0">
              <a:solidFill>
                <a:schemeClr val="tx1"/>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0" i="1" baseline="0" dirty="0">
                <a:solidFill>
                  <a:schemeClr val="tx1"/>
                </a:solidFill>
              </a:rPr>
              <a:t>A more detailed answer, with a discussion of what the statements reveal about students’ understanding can be found in the Word document for this activity.</a:t>
            </a:r>
          </a:p>
          <a:p>
            <a:endParaRPr lang="en-GB"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1">
            <a:extLst>
              <a:ext uri="{FF2B5EF4-FFF2-40B4-BE49-F238E27FC236}">
                <a16:creationId xmlns="" xmlns:a16="http://schemas.microsoft.com/office/drawing/2014/main" id="{0A08CDF2-1197-472D-9D1C-49DBB7011056}"/>
              </a:ext>
            </a:extLst>
          </p:cNvPr>
          <p:cNvSpPr>
            <a:spLocks noGrp="1"/>
          </p:cNvSpPr>
          <p:nvPr>
            <p:ph type="body" idx="1"/>
          </p:nvPr>
        </p:nvSpPr>
        <p:spPr/>
        <p:txBody>
          <a:bodyPr/>
          <a:lstStyle/>
          <a:p>
            <a:r>
              <a:rPr lang="en-GB" b="1" dirty="0"/>
              <a:t>From</a:t>
            </a:r>
            <a:r>
              <a:rPr lang="en-GB" b="1" baseline="0" dirty="0"/>
              <a:t> k</a:t>
            </a:r>
            <a:r>
              <a:rPr lang="en-GB" b="1" dirty="0"/>
              <a:t>ey concept </a:t>
            </a:r>
            <a:r>
              <a:rPr lang="en-GB" b="1" dirty="0">
                <a:solidFill>
                  <a:srgbClr val="C00000"/>
                </a:solidFill>
              </a:rPr>
              <a:t>CPS7.1</a:t>
            </a:r>
            <a:r>
              <a:rPr lang="en-GB" b="1" dirty="0"/>
              <a:t>: </a:t>
            </a:r>
            <a:r>
              <a:rPr lang="en-GB" sz="1200" b="0" kern="1200" dirty="0">
                <a:solidFill>
                  <a:schemeClr val="tx1"/>
                </a:solidFill>
                <a:effectLst/>
                <a:latin typeface="+mn-lt"/>
                <a:ea typeface="+mn-ea"/>
                <a:cs typeface="+mn-cs"/>
              </a:rPr>
              <a:t>Students should be able to describe a model of metallic structure (positive ions and ‘free electrons).</a:t>
            </a:r>
            <a:endParaRPr lang="en-GB" sz="12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1" kern="1200" dirty="0">
                <a:solidFill>
                  <a:schemeClr val="tx1"/>
                </a:solidFill>
                <a:effectLst/>
                <a:latin typeface="+mn-lt"/>
                <a:ea typeface="+mn-ea"/>
                <a:cs typeface="+mn-cs"/>
              </a:rPr>
              <a:t>Common misunderstandings:</a:t>
            </a:r>
            <a:r>
              <a:rPr lang="en-GB" sz="1200" kern="1200" baseline="0" dirty="0">
                <a:solidFill>
                  <a:schemeClr val="tx1"/>
                </a:solidFill>
                <a:effectLst/>
                <a:latin typeface="+mn-lt"/>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kern="1200" baseline="0" dirty="0">
                <a:solidFill>
                  <a:schemeClr val="tx1"/>
                </a:solidFill>
                <a:effectLst/>
                <a:latin typeface="+mn-lt"/>
                <a:ea typeface="+mn-ea"/>
                <a:cs typeface="+mn-cs"/>
              </a:rPr>
              <a:t>Thinking that a metal is made up of bonded atoms.</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kern="1200" baseline="0" dirty="0">
                <a:solidFill>
                  <a:schemeClr val="tx1"/>
                </a:solidFill>
                <a:effectLst/>
                <a:latin typeface="+mn-lt"/>
                <a:ea typeface="+mn-ea"/>
                <a:cs typeface="+mn-cs"/>
              </a:rPr>
              <a:t>Thinking that the outer electrons continue to ‘belong’ to a particular nucleus.</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1" kern="1200" baseline="0" dirty="0">
                <a:solidFill>
                  <a:schemeClr val="tx1"/>
                </a:solidFill>
                <a:effectLst/>
                <a:latin typeface="+mn-lt"/>
                <a:ea typeface="+mn-ea"/>
                <a:cs typeface="+mn-cs"/>
              </a:rPr>
              <a:t>Avoid saying: </a:t>
            </a:r>
            <a:r>
              <a:rPr lang="en-GB" sz="1200" kern="1200" baseline="0" dirty="0">
                <a:solidFill>
                  <a:schemeClr val="tx1"/>
                </a:solidFill>
                <a:effectLst/>
                <a:latin typeface="+mn-lt"/>
                <a:ea typeface="+mn-ea"/>
                <a:cs typeface="+mn-cs"/>
              </a:rPr>
              <a:t>A metals is made up of atoms.</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1" kern="1200" baseline="0" dirty="0">
                <a:solidFill>
                  <a:schemeClr val="tx1"/>
                </a:solidFill>
                <a:effectLst/>
                <a:latin typeface="+mn-lt"/>
                <a:ea typeface="+mn-ea"/>
                <a:cs typeface="+mn-cs"/>
              </a:rPr>
              <a:t>Do say:  </a:t>
            </a:r>
            <a:r>
              <a:rPr lang="en-GB" sz="1200" kern="1200" baseline="0" dirty="0">
                <a:solidFill>
                  <a:schemeClr val="tx1"/>
                </a:solidFill>
                <a:effectLst/>
                <a:latin typeface="+mn-lt"/>
                <a:ea typeface="+mn-ea"/>
                <a:cs typeface="+mn-cs"/>
              </a:rPr>
              <a:t>A metal can be thought of as being made up of metal ions and ‘’free’ outer electrons.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b="0" i="1" baseline="0" dirty="0">
              <a:solidFill>
                <a:schemeClr val="tx1"/>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0" i="1" baseline="0" dirty="0">
                <a:solidFill>
                  <a:schemeClr val="tx1"/>
                </a:solidFill>
              </a:rPr>
              <a:t>Full teacher notes that contain a summary of research evidence used to develop this activity can be found in the Word document for this activity.</a:t>
            </a:r>
          </a:p>
          <a:p>
            <a:endParaRPr lang="en-GB"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1">
            <a:extLst>
              <a:ext uri="{FF2B5EF4-FFF2-40B4-BE49-F238E27FC236}">
                <a16:creationId xmlns="" xmlns:a16="http://schemas.microsoft.com/office/drawing/2014/main" id="{15C08BB8-3541-4E94-8342-8C179647E332}"/>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b="1" i="0" baseline="0" dirty="0">
                <a:solidFill>
                  <a:schemeClr val="tx1"/>
                </a:solidFill>
              </a:rPr>
              <a:t>Expected answers: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b="1" i="0" baseline="0" dirty="0">
              <a:solidFill>
                <a:schemeClr val="tx1"/>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0" i="0" baseline="0" dirty="0">
                <a:solidFill>
                  <a:schemeClr val="tx1"/>
                </a:solidFill>
              </a:rPr>
              <a:t>B  The structure of aluminium is made up of a regular arrangement of aluminium nuclei and inner electrons.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b="0" i="0" baseline="0" dirty="0">
              <a:solidFill>
                <a:schemeClr val="tx1"/>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0" i="1" baseline="0" dirty="0">
                <a:solidFill>
                  <a:schemeClr val="tx1"/>
                </a:solidFill>
              </a:rPr>
              <a:t>A more detailed answer, with a discussion of what the statements reveal about students’ understanding can be found in the Word document for this activity.</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b="0" i="0" baseline="0" dirty="0">
              <a:solidFill>
                <a:schemeClr val="tx1"/>
              </a:solidFill>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1">
            <a:extLst>
              <a:ext uri="{FF2B5EF4-FFF2-40B4-BE49-F238E27FC236}">
                <a16:creationId xmlns="" xmlns:a16="http://schemas.microsoft.com/office/drawing/2014/main" id="{F0AC5F23-F4DC-4277-B07C-EC5092ECCF30}"/>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b="1" i="0" baseline="0" dirty="0">
                <a:solidFill>
                  <a:schemeClr val="tx1"/>
                </a:solidFill>
              </a:rPr>
              <a:t>Expected answers: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b="1" i="0" baseline="0" dirty="0">
              <a:solidFill>
                <a:schemeClr val="tx1"/>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0" i="0" baseline="0" dirty="0">
                <a:solidFill>
                  <a:schemeClr val="tx1"/>
                </a:solidFill>
              </a:rPr>
              <a:t>A The outer electrons can move between positive ions.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b="0" i="0" baseline="0" dirty="0">
              <a:solidFill>
                <a:schemeClr val="tx1"/>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0" i="1" baseline="0" dirty="0">
                <a:solidFill>
                  <a:schemeClr val="tx1"/>
                </a:solidFill>
              </a:rPr>
              <a:t>A more detailed answer, with a discussion of what the statements reveal about students’ understanding can be found in the Word document for this activity.</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a:t>From</a:t>
            </a:r>
            <a:r>
              <a:rPr lang="en-GB" b="1" baseline="0" dirty="0"/>
              <a:t> k</a:t>
            </a:r>
            <a:r>
              <a:rPr lang="en-GB" b="1" dirty="0"/>
              <a:t>ey concept </a:t>
            </a:r>
            <a:r>
              <a:rPr lang="en-GB" b="1" dirty="0">
                <a:solidFill>
                  <a:srgbClr val="C00000"/>
                </a:solidFill>
              </a:rPr>
              <a:t>CPS7.1</a:t>
            </a:r>
            <a:r>
              <a:rPr lang="en-GB" b="1" dirty="0"/>
              <a:t>: </a:t>
            </a:r>
            <a:r>
              <a:rPr lang="en-GB" sz="1200" b="0" kern="1200" dirty="0">
                <a:solidFill>
                  <a:schemeClr val="tx1"/>
                </a:solidFill>
                <a:effectLst/>
                <a:latin typeface="+mn-lt"/>
                <a:ea typeface="+mn-ea"/>
                <a:cs typeface="+mn-cs"/>
              </a:rPr>
              <a:t>S</a:t>
            </a:r>
            <a:r>
              <a:rPr lang="en-GB" sz="1200" kern="1200" dirty="0">
                <a:solidFill>
                  <a:schemeClr val="tx1"/>
                </a:solidFill>
                <a:effectLst/>
                <a:latin typeface="+mn-lt"/>
                <a:ea typeface="+mn-ea"/>
                <a:cs typeface="+mn-cs"/>
              </a:rPr>
              <a:t>tudents should be able to critique representations of metallic structure</a:t>
            </a:r>
          </a:p>
          <a:p>
            <a:r>
              <a:rPr lang="en-GB" sz="1200" b="1" kern="1200" dirty="0">
                <a:solidFill>
                  <a:schemeClr val="tx1"/>
                </a:solidFill>
                <a:effectLst/>
                <a:latin typeface="+mn-lt"/>
                <a:ea typeface="+mn-ea"/>
                <a:cs typeface="+mn-cs"/>
              </a:rPr>
              <a:t>Common misunderstandings:</a:t>
            </a:r>
            <a:r>
              <a:rPr lang="en-GB" sz="1200" kern="1200" baseline="0" dirty="0">
                <a:solidFill>
                  <a:schemeClr val="tx1"/>
                </a:solidFill>
                <a:effectLst/>
                <a:latin typeface="+mn-lt"/>
                <a:ea typeface="+mn-ea"/>
                <a:cs typeface="+mn-cs"/>
              </a:rPr>
              <a:t>  Students may have  literal interpretations of the metaphor “sea of electrons” meaning that they may construct a different mental model  of metallic structure to that which is being taught. </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1" kern="1200" baseline="0" dirty="0">
                <a:solidFill>
                  <a:schemeClr val="tx1"/>
                </a:solidFill>
                <a:effectLst/>
                <a:latin typeface="+mn-lt"/>
                <a:ea typeface="+mn-ea"/>
                <a:cs typeface="+mn-cs"/>
              </a:rPr>
              <a:t>Avoid saying: </a:t>
            </a:r>
            <a:r>
              <a:rPr lang="en-GB" sz="1200" kern="1200" baseline="0" dirty="0">
                <a:solidFill>
                  <a:schemeClr val="tx1"/>
                </a:solidFill>
                <a:effectLst/>
                <a:latin typeface="+mn-lt"/>
                <a:ea typeface="+mn-ea"/>
                <a:cs typeface="+mn-cs"/>
              </a:rPr>
              <a:t>The positive ions are surrounded by a sea of electrons (or other phrasing that implies a literal meaning of the word sea).</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1" kern="1200" baseline="0" dirty="0">
                <a:solidFill>
                  <a:schemeClr val="tx1"/>
                </a:solidFill>
                <a:effectLst/>
                <a:latin typeface="+mn-lt"/>
                <a:ea typeface="+mn-ea"/>
                <a:cs typeface="+mn-cs"/>
              </a:rPr>
              <a:t>Do say:  </a:t>
            </a:r>
            <a:r>
              <a:rPr lang="en-GB" sz="1200" kern="1200" baseline="0" dirty="0">
                <a:solidFill>
                  <a:schemeClr val="tx1"/>
                </a:solidFill>
                <a:effectLst/>
                <a:latin typeface="+mn-lt"/>
                <a:ea typeface="+mn-ea"/>
                <a:cs typeface="+mn-cs"/>
              </a:rPr>
              <a:t>The ‘free’ outer electrons can move between the positive metal ions and are therefore sometimes described as being like a ‘sea of electrons’.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b="0" i="1" baseline="0" dirty="0">
              <a:solidFill>
                <a:schemeClr val="tx1"/>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0" i="1" baseline="0" dirty="0">
                <a:solidFill>
                  <a:schemeClr val="tx1"/>
                </a:solidFill>
              </a:rPr>
              <a:t>Full teacher notes that contain a summary of research evidence used to develop this activity can be found in the Word document for this activity.</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kern="1200" baseline="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1" i="0" baseline="0" dirty="0">
                <a:solidFill>
                  <a:schemeClr val="tx1"/>
                </a:solidFill>
              </a:rPr>
              <a:t>Expected answers:</a:t>
            </a:r>
          </a:p>
          <a:p>
            <a:pPr>
              <a:spcAft>
                <a:spcPts val="900"/>
              </a:spcAft>
            </a:pPr>
            <a:r>
              <a:rPr lang="en-GB" sz="1800" dirty="0">
                <a:effectLst/>
                <a:latin typeface="Calibri" panose="020F0502020204030204" pitchFamily="34" charset="0"/>
                <a:ea typeface="Calibri" panose="020F0502020204030204" pitchFamily="34" charset="0"/>
                <a:cs typeface="Arial" panose="020B0604020202020204" pitchFamily="34" charset="0"/>
              </a:rPr>
              <a:t>The diagram by student A has a balance of positive and negative charge and pictures the electrons in particle form which is consistent with the model of the atom commonly taught to the 14 to 16 age group.</a:t>
            </a:r>
          </a:p>
          <a:p>
            <a:pPr>
              <a:spcAft>
                <a:spcPts val="900"/>
              </a:spcAft>
            </a:pPr>
            <a:endParaRPr lang="en-GB" sz="1800" dirty="0">
              <a:effectLst/>
              <a:latin typeface="Calibri" panose="020F0502020204030204" pitchFamily="34" charset="0"/>
              <a:ea typeface="Calibri" panose="020F0502020204030204" pitchFamily="34" charset="0"/>
              <a:cs typeface="Arial" panose="020B0604020202020204" pitchFamily="34" charset="0"/>
            </a:endParaRPr>
          </a:p>
          <a:p>
            <a:pPr marL="0" marR="0" lvl="0" indent="0" algn="l" defTabSz="914400" rtl="0" eaLnBrk="1" fontAlgn="auto" latinLnBrk="0" hangingPunct="1">
              <a:lnSpc>
                <a:spcPct val="100000"/>
              </a:lnSpc>
              <a:spcBef>
                <a:spcPts val="0"/>
              </a:spcBef>
              <a:spcAft>
                <a:spcPts val="900"/>
              </a:spcAft>
              <a:buClrTx/>
              <a:buSzTx/>
              <a:buFontTx/>
              <a:buNone/>
              <a:tabLst/>
              <a:defRPr/>
            </a:pPr>
            <a:r>
              <a:rPr lang="en-GB" sz="1800" b="0" i="1" baseline="0" dirty="0">
                <a:solidFill>
                  <a:schemeClr val="tx1"/>
                </a:solidFill>
              </a:rPr>
              <a:t>A more detailed answer, with a discussion of what the statements reveal about students’ understanding can be found in the Word document for this activity.</a:t>
            </a:r>
          </a:p>
          <a:p>
            <a:pPr>
              <a:spcAft>
                <a:spcPts val="900"/>
              </a:spcAft>
            </a:pPr>
            <a:endParaRPr lang="en-GB" sz="1800" dirty="0">
              <a:effectLst/>
              <a:latin typeface="Calibri" panose="020F0502020204030204" pitchFamily="34" charset="0"/>
              <a:ea typeface="Calibri" panose="020F0502020204030204" pitchFamily="34" charset="0"/>
              <a:cs typeface="Arial" panose="020B0604020202020204" pitchFamily="34" charset="0"/>
            </a:endParaRPr>
          </a:p>
          <a:p>
            <a:endParaRPr lang="en-GB" dirty="0"/>
          </a:p>
        </p:txBody>
      </p:sp>
      <p:sp>
        <p:nvSpPr>
          <p:cNvPr id="4" name="Slide Number Placeholder 3"/>
          <p:cNvSpPr>
            <a:spLocks noGrp="1"/>
          </p:cNvSpPr>
          <p:nvPr>
            <p:ph type="sldNum" sz="quarter" idx="5"/>
          </p:nvPr>
        </p:nvSpPr>
        <p:spPr/>
        <p:txBody>
          <a:bodyPr/>
          <a:lstStyle/>
          <a:p>
            <a:fld id="{6DE7C73D-9F36-4409-AC4D-B1068866F4E0}" type="slidenum">
              <a:rPr lang="en-GB" smtClean="0"/>
              <a:t>8</a:t>
            </a:fld>
            <a:endParaRPr lang="en-GB" dirty="0"/>
          </a:p>
        </p:txBody>
      </p:sp>
    </p:spTree>
    <p:extLst>
      <p:ext uri="{BB962C8B-B14F-4D97-AF65-F5344CB8AC3E}">
        <p14:creationId xmlns:p14="http://schemas.microsoft.com/office/powerpoint/2010/main" val="55768815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a:t>From</a:t>
            </a:r>
            <a:r>
              <a:rPr lang="en-GB" b="1" baseline="0" dirty="0"/>
              <a:t> k</a:t>
            </a:r>
            <a:r>
              <a:rPr lang="en-GB" b="1" dirty="0"/>
              <a:t>ey concept </a:t>
            </a:r>
            <a:r>
              <a:rPr lang="en-GB" b="1" dirty="0">
                <a:solidFill>
                  <a:srgbClr val="C00000"/>
                </a:solidFill>
              </a:rPr>
              <a:t>CPS7.1</a:t>
            </a:r>
            <a:r>
              <a:rPr lang="en-GB" b="1" dirty="0"/>
              <a:t>: </a:t>
            </a:r>
            <a:r>
              <a:rPr lang="en-GB" sz="1200" b="0" kern="1200" dirty="0">
                <a:solidFill>
                  <a:schemeClr val="tx1"/>
                </a:solidFill>
                <a:effectLst/>
                <a:latin typeface="+mn-lt"/>
                <a:ea typeface="+mn-ea"/>
                <a:cs typeface="+mn-cs"/>
              </a:rPr>
              <a:t>Students should be able to describe metallic bonding as an all-directional electrostatic interaction.</a:t>
            </a:r>
            <a:endParaRPr lang="en-GB" sz="12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1" kern="1200" dirty="0">
                <a:solidFill>
                  <a:schemeClr val="tx1"/>
                </a:solidFill>
                <a:effectLst/>
                <a:latin typeface="+mn-lt"/>
                <a:ea typeface="+mn-ea"/>
                <a:cs typeface="+mn-cs"/>
              </a:rPr>
              <a:t>Common misunderstandings:</a:t>
            </a:r>
            <a:r>
              <a:rPr lang="en-GB" sz="1200" kern="1200" baseline="0" dirty="0">
                <a:solidFill>
                  <a:schemeClr val="tx1"/>
                </a:solidFill>
                <a:effectLst/>
                <a:latin typeface="+mn-lt"/>
                <a:ea typeface="+mn-ea"/>
                <a:cs typeface="+mn-cs"/>
              </a:rPr>
              <a:t>  Students may think of a chemical bond as a physical connection or a process linked to the arrangement of electrons.</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1" kern="1200" baseline="0" dirty="0">
                <a:solidFill>
                  <a:schemeClr val="tx1"/>
                </a:solidFill>
                <a:effectLst/>
                <a:latin typeface="+mn-lt"/>
                <a:ea typeface="+mn-ea"/>
                <a:cs typeface="+mn-cs"/>
              </a:rPr>
              <a:t>Avoid saying: </a:t>
            </a:r>
            <a:r>
              <a:rPr lang="en-GB" sz="1200" kern="1200" baseline="0" dirty="0">
                <a:solidFill>
                  <a:schemeClr val="tx1"/>
                </a:solidFill>
                <a:effectLst/>
                <a:latin typeface="+mn-lt"/>
                <a:ea typeface="+mn-ea"/>
                <a:cs typeface="+mn-cs"/>
              </a:rPr>
              <a:t>Metal atoms are connected by metallic bonds. </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kern="1200" baseline="0" dirty="0">
                <a:solidFill>
                  <a:schemeClr val="tx1"/>
                </a:solidFill>
                <a:effectLst/>
                <a:latin typeface="+mn-lt"/>
                <a:ea typeface="+mn-ea"/>
                <a:cs typeface="+mn-cs"/>
              </a:rPr>
              <a:t>The metals ions are held together by free electrons.</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1" kern="1200" baseline="0" dirty="0">
                <a:solidFill>
                  <a:schemeClr val="tx1"/>
                </a:solidFill>
                <a:effectLst/>
                <a:latin typeface="+mn-lt"/>
                <a:ea typeface="+mn-ea"/>
                <a:cs typeface="+mn-cs"/>
              </a:rPr>
              <a:t>Do say:  </a:t>
            </a:r>
            <a:r>
              <a:rPr lang="en-GB" sz="1200" b="0" kern="1200" baseline="0" dirty="0">
                <a:solidFill>
                  <a:schemeClr val="tx1"/>
                </a:solidFill>
                <a:effectLst/>
                <a:latin typeface="+mn-lt"/>
                <a:ea typeface="+mn-ea"/>
                <a:cs typeface="+mn-cs"/>
              </a:rPr>
              <a:t>The electrostatic attraction between metal ions and ‘free’ outer electrons holds the metallic structure together.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b="0" i="1" baseline="0" dirty="0">
              <a:solidFill>
                <a:schemeClr val="tx1"/>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0" i="1" baseline="0" dirty="0">
                <a:solidFill>
                  <a:schemeClr val="tx1"/>
                </a:solidFill>
              </a:rPr>
              <a:t>Full teacher notes that contain a summary of research evidence used to develop this activity can be found in the Word document for this activity.</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kern="1200" baseline="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1" i="0" baseline="0" dirty="0">
                <a:solidFill>
                  <a:schemeClr val="tx1"/>
                </a:solidFill>
              </a:rPr>
              <a:t>Expected answers:</a:t>
            </a:r>
          </a:p>
          <a:p>
            <a:pPr>
              <a:spcAft>
                <a:spcPts val="900"/>
              </a:spcAft>
            </a:pPr>
            <a:r>
              <a:rPr lang="en-GB" sz="1800" dirty="0">
                <a:effectLst/>
                <a:latin typeface="Calibri" panose="020F0502020204030204" pitchFamily="34" charset="0"/>
                <a:ea typeface="Calibri" panose="020F0502020204030204" pitchFamily="34" charset="0"/>
                <a:cs typeface="Arial" panose="020B0604020202020204" pitchFamily="34" charset="0"/>
              </a:rPr>
              <a:t>Kulvinder gives the most scientific answer.</a:t>
            </a:r>
          </a:p>
          <a:p>
            <a:pPr>
              <a:spcAft>
                <a:spcPts val="900"/>
              </a:spcAft>
            </a:pPr>
            <a:endParaRPr lang="en-GB" sz="1800" dirty="0">
              <a:effectLst/>
              <a:latin typeface="Calibri" panose="020F0502020204030204" pitchFamily="34" charset="0"/>
              <a:ea typeface="Calibri" panose="020F0502020204030204" pitchFamily="34" charset="0"/>
              <a:cs typeface="Arial" panose="020B0604020202020204" pitchFamily="34" charset="0"/>
            </a:endParaRPr>
          </a:p>
          <a:p>
            <a:pPr marL="0" marR="0" lvl="0" indent="0" algn="l" defTabSz="914400" rtl="0" eaLnBrk="1" fontAlgn="auto" latinLnBrk="0" hangingPunct="1">
              <a:lnSpc>
                <a:spcPct val="100000"/>
              </a:lnSpc>
              <a:spcBef>
                <a:spcPts val="0"/>
              </a:spcBef>
              <a:spcAft>
                <a:spcPts val="900"/>
              </a:spcAft>
              <a:buClrTx/>
              <a:buSzTx/>
              <a:buFontTx/>
              <a:buNone/>
              <a:tabLst/>
              <a:defRPr/>
            </a:pPr>
            <a:r>
              <a:rPr lang="en-GB" sz="1800" b="0" i="1" baseline="0" dirty="0">
                <a:solidFill>
                  <a:schemeClr val="tx1"/>
                </a:solidFill>
              </a:rPr>
              <a:t>A more detailed answer, with a discussion of what the statements reveal about students’ understanding can be found in the Word document for this activity.</a:t>
            </a:r>
          </a:p>
          <a:p>
            <a:pPr>
              <a:spcAft>
                <a:spcPts val="900"/>
              </a:spcAft>
            </a:pPr>
            <a:endParaRPr lang="en-GB" sz="1800" dirty="0">
              <a:effectLst/>
              <a:latin typeface="Calibri" panose="020F0502020204030204" pitchFamily="34" charset="0"/>
              <a:ea typeface="Calibri" panose="020F0502020204030204" pitchFamily="34" charset="0"/>
              <a:cs typeface="Arial" panose="020B0604020202020204" pitchFamily="34" charset="0"/>
            </a:endParaRPr>
          </a:p>
          <a:p>
            <a:endParaRPr lang="en-GB" dirty="0"/>
          </a:p>
        </p:txBody>
      </p:sp>
      <p:sp>
        <p:nvSpPr>
          <p:cNvPr id="4" name="Slide Number Placeholder 3"/>
          <p:cNvSpPr>
            <a:spLocks noGrp="1"/>
          </p:cNvSpPr>
          <p:nvPr>
            <p:ph type="sldNum" sz="quarter" idx="5"/>
          </p:nvPr>
        </p:nvSpPr>
        <p:spPr/>
        <p:txBody>
          <a:bodyPr/>
          <a:lstStyle/>
          <a:p>
            <a:fld id="{6DE7C73D-9F36-4409-AC4D-B1068866F4E0}" type="slidenum">
              <a:rPr lang="en-GB" smtClean="0"/>
              <a:t>9</a:t>
            </a:fld>
            <a:endParaRPr lang="en-GB" dirty="0"/>
          </a:p>
        </p:txBody>
      </p:sp>
    </p:spTree>
    <p:extLst>
      <p:ext uri="{BB962C8B-B14F-4D97-AF65-F5344CB8AC3E}">
        <p14:creationId xmlns:p14="http://schemas.microsoft.com/office/powerpoint/2010/main" val="88027888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67045666-C2DB-4374-98FD-31A24254EBAB}" type="datetimeFigureOut">
              <a:rPr lang="en-GB" smtClean="0"/>
              <a:t>01/03/2021</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7448A154-E206-4365-8F5D-0EA04C752EDB}" type="slidenum">
              <a:rPr lang="en-GB" smtClean="0"/>
              <a:t>‹#›</a:t>
            </a:fld>
            <a:endParaRPr lang="en-GB" dirty="0"/>
          </a:p>
        </p:txBody>
      </p:sp>
    </p:spTree>
    <p:extLst>
      <p:ext uri="{BB962C8B-B14F-4D97-AF65-F5344CB8AC3E}">
        <p14:creationId xmlns:p14="http://schemas.microsoft.com/office/powerpoint/2010/main" val="42297569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67045666-C2DB-4374-98FD-31A24254EBAB}" type="datetimeFigureOut">
              <a:rPr lang="en-GB" smtClean="0"/>
              <a:t>01/03/2021</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7448A154-E206-4365-8F5D-0EA04C752EDB}" type="slidenum">
              <a:rPr lang="en-GB" smtClean="0"/>
              <a:t>‹#›</a:t>
            </a:fld>
            <a:endParaRPr lang="en-GB" dirty="0"/>
          </a:p>
        </p:txBody>
      </p:sp>
    </p:spTree>
    <p:extLst>
      <p:ext uri="{BB962C8B-B14F-4D97-AF65-F5344CB8AC3E}">
        <p14:creationId xmlns:p14="http://schemas.microsoft.com/office/powerpoint/2010/main" val="140211351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67045666-C2DB-4374-98FD-31A24254EBAB}" type="datetimeFigureOut">
              <a:rPr lang="en-GB" smtClean="0"/>
              <a:t>01/03/2021</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7448A154-E206-4365-8F5D-0EA04C752EDB}" type="slidenum">
              <a:rPr lang="en-GB" smtClean="0"/>
              <a:t>‹#›</a:t>
            </a:fld>
            <a:endParaRPr lang="en-GB" dirty="0"/>
          </a:p>
        </p:txBody>
      </p:sp>
    </p:spTree>
    <p:extLst>
      <p:ext uri="{BB962C8B-B14F-4D97-AF65-F5344CB8AC3E}">
        <p14:creationId xmlns:p14="http://schemas.microsoft.com/office/powerpoint/2010/main" val="411250935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67045666-C2DB-4374-98FD-31A24254EBAB}" type="datetimeFigureOut">
              <a:rPr lang="en-GB" smtClean="0"/>
              <a:t>01/03/2021</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7448A154-E206-4365-8F5D-0EA04C752EDB}" type="slidenum">
              <a:rPr lang="en-GB" smtClean="0"/>
              <a:t>‹#›</a:t>
            </a:fld>
            <a:endParaRPr lang="en-GB" dirty="0"/>
          </a:p>
        </p:txBody>
      </p:sp>
    </p:spTree>
    <p:extLst>
      <p:ext uri="{BB962C8B-B14F-4D97-AF65-F5344CB8AC3E}">
        <p14:creationId xmlns:p14="http://schemas.microsoft.com/office/powerpoint/2010/main" val="416474889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67045666-C2DB-4374-98FD-31A24254EBAB}" type="datetimeFigureOut">
              <a:rPr lang="en-GB" smtClean="0"/>
              <a:t>01/03/2021</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7448A154-E206-4365-8F5D-0EA04C752EDB}" type="slidenum">
              <a:rPr lang="en-GB" smtClean="0"/>
              <a:t>‹#›</a:t>
            </a:fld>
            <a:endParaRPr lang="en-GB" dirty="0"/>
          </a:p>
        </p:txBody>
      </p:sp>
    </p:spTree>
    <p:extLst>
      <p:ext uri="{BB962C8B-B14F-4D97-AF65-F5344CB8AC3E}">
        <p14:creationId xmlns:p14="http://schemas.microsoft.com/office/powerpoint/2010/main" val="382905837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67045666-C2DB-4374-98FD-31A24254EBAB}" type="datetimeFigureOut">
              <a:rPr lang="en-GB" smtClean="0"/>
              <a:t>01/03/2021</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7448A154-E206-4365-8F5D-0EA04C752EDB}" type="slidenum">
              <a:rPr lang="en-GB" smtClean="0"/>
              <a:t>‹#›</a:t>
            </a:fld>
            <a:endParaRPr lang="en-GB" dirty="0"/>
          </a:p>
        </p:txBody>
      </p:sp>
    </p:spTree>
    <p:extLst>
      <p:ext uri="{BB962C8B-B14F-4D97-AF65-F5344CB8AC3E}">
        <p14:creationId xmlns:p14="http://schemas.microsoft.com/office/powerpoint/2010/main" val="67989565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67045666-C2DB-4374-98FD-31A24254EBAB}" type="datetimeFigureOut">
              <a:rPr lang="en-GB" smtClean="0"/>
              <a:t>01/03/2021</a:t>
            </a:fld>
            <a:endParaRPr lang="en-GB" dirty="0"/>
          </a:p>
        </p:txBody>
      </p:sp>
      <p:sp>
        <p:nvSpPr>
          <p:cNvPr id="8" name="Footer Placeholder 7"/>
          <p:cNvSpPr>
            <a:spLocks noGrp="1"/>
          </p:cNvSpPr>
          <p:nvPr>
            <p:ph type="ftr" sz="quarter" idx="11"/>
          </p:nvPr>
        </p:nvSpPr>
        <p:spPr/>
        <p:txBody>
          <a:bodyPr/>
          <a:lstStyle/>
          <a:p>
            <a:endParaRPr lang="en-GB" dirty="0"/>
          </a:p>
        </p:txBody>
      </p:sp>
      <p:sp>
        <p:nvSpPr>
          <p:cNvPr id="9" name="Slide Number Placeholder 8"/>
          <p:cNvSpPr>
            <a:spLocks noGrp="1"/>
          </p:cNvSpPr>
          <p:nvPr>
            <p:ph type="sldNum" sz="quarter" idx="12"/>
          </p:nvPr>
        </p:nvSpPr>
        <p:spPr/>
        <p:txBody>
          <a:bodyPr/>
          <a:lstStyle/>
          <a:p>
            <a:fld id="{7448A154-E206-4365-8F5D-0EA04C752EDB}" type="slidenum">
              <a:rPr lang="en-GB" smtClean="0"/>
              <a:t>‹#›</a:t>
            </a:fld>
            <a:endParaRPr lang="en-GB" dirty="0"/>
          </a:p>
        </p:txBody>
      </p:sp>
    </p:spTree>
    <p:extLst>
      <p:ext uri="{BB962C8B-B14F-4D97-AF65-F5344CB8AC3E}">
        <p14:creationId xmlns:p14="http://schemas.microsoft.com/office/powerpoint/2010/main" val="380813787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67045666-C2DB-4374-98FD-31A24254EBAB}" type="datetimeFigureOut">
              <a:rPr lang="en-GB" smtClean="0"/>
              <a:t>01/03/2021</a:t>
            </a:fld>
            <a:endParaRPr lang="en-GB" dirty="0"/>
          </a:p>
        </p:txBody>
      </p:sp>
      <p:sp>
        <p:nvSpPr>
          <p:cNvPr id="4" name="Footer Placeholder 3"/>
          <p:cNvSpPr>
            <a:spLocks noGrp="1"/>
          </p:cNvSpPr>
          <p:nvPr>
            <p:ph type="ftr" sz="quarter" idx="11"/>
          </p:nvPr>
        </p:nvSpPr>
        <p:spPr/>
        <p:txBody>
          <a:bodyPr/>
          <a:lstStyle/>
          <a:p>
            <a:endParaRPr lang="en-GB" dirty="0"/>
          </a:p>
        </p:txBody>
      </p:sp>
      <p:sp>
        <p:nvSpPr>
          <p:cNvPr id="5" name="Slide Number Placeholder 4"/>
          <p:cNvSpPr>
            <a:spLocks noGrp="1"/>
          </p:cNvSpPr>
          <p:nvPr>
            <p:ph type="sldNum" sz="quarter" idx="12"/>
          </p:nvPr>
        </p:nvSpPr>
        <p:spPr/>
        <p:txBody>
          <a:bodyPr/>
          <a:lstStyle/>
          <a:p>
            <a:fld id="{7448A154-E206-4365-8F5D-0EA04C752EDB}" type="slidenum">
              <a:rPr lang="en-GB" smtClean="0"/>
              <a:t>‹#›</a:t>
            </a:fld>
            <a:endParaRPr lang="en-GB" dirty="0"/>
          </a:p>
        </p:txBody>
      </p:sp>
    </p:spTree>
    <p:extLst>
      <p:ext uri="{BB962C8B-B14F-4D97-AF65-F5344CB8AC3E}">
        <p14:creationId xmlns:p14="http://schemas.microsoft.com/office/powerpoint/2010/main" val="30277537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7045666-C2DB-4374-98FD-31A24254EBAB}" type="datetimeFigureOut">
              <a:rPr lang="en-GB" smtClean="0"/>
              <a:t>01/03/2021</a:t>
            </a:fld>
            <a:endParaRPr lang="en-GB" dirty="0"/>
          </a:p>
        </p:txBody>
      </p:sp>
      <p:sp>
        <p:nvSpPr>
          <p:cNvPr id="3" name="Footer Placeholder 2"/>
          <p:cNvSpPr>
            <a:spLocks noGrp="1"/>
          </p:cNvSpPr>
          <p:nvPr>
            <p:ph type="ftr" sz="quarter" idx="11"/>
          </p:nvPr>
        </p:nvSpPr>
        <p:spPr/>
        <p:txBody>
          <a:bodyPr/>
          <a:lstStyle/>
          <a:p>
            <a:endParaRPr lang="en-GB" dirty="0"/>
          </a:p>
        </p:txBody>
      </p:sp>
      <p:sp>
        <p:nvSpPr>
          <p:cNvPr id="4" name="Slide Number Placeholder 3"/>
          <p:cNvSpPr>
            <a:spLocks noGrp="1"/>
          </p:cNvSpPr>
          <p:nvPr>
            <p:ph type="sldNum" sz="quarter" idx="12"/>
          </p:nvPr>
        </p:nvSpPr>
        <p:spPr/>
        <p:txBody>
          <a:bodyPr/>
          <a:lstStyle/>
          <a:p>
            <a:fld id="{7448A154-E206-4365-8F5D-0EA04C752EDB}" type="slidenum">
              <a:rPr lang="en-GB" smtClean="0"/>
              <a:t>‹#›</a:t>
            </a:fld>
            <a:endParaRPr lang="en-GB" dirty="0"/>
          </a:p>
        </p:txBody>
      </p:sp>
    </p:spTree>
    <p:extLst>
      <p:ext uri="{BB962C8B-B14F-4D97-AF65-F5344CB8AC3E}">
        <p14:creationId xmlns:p14="http://schemas.microsoft.com/office/powerpoint/2010/main" val="19357676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67045666-C2DB-4374-98FD-31A24254EBAB}" type="datetimeFigureOut">
              <a:rPr lang="en-GB" smtClean="0"/>
              <a:t>01/03/2021</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7448A154-E206-4365-8F5D-0EA04C752EDB}" type="slidenum">
              <a:rPr lang="en-GB" smtClean="0"/>
              <a:t>‹#›</a:t>
            </a:fld>
            <a:endParaRPr lang="en-GB" dirty="0"/>
          </a:p>
        </p:txBody>
      </p:sp>
    </p:spTree>
    <p:extLst>
      <p:ext uri="{BB962C8B-B14F-4D97-AF65-F5344CB8AC3E}">
        <p14:creationId xmlns:p14="http://schemas.microsoft.com/office/powerpoint/2010/main" val="279325674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67045666-C2DB-4374-98FD-31A24254EBAB}" type="datetimeFigureOut">
              <a:rPr lang="en-GB" smtClean="0"/>
              <a:t>01/03/2021</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7448A154-E206-4365-8F5D-0EA04C752EDB}" type="slidenum">
              <a:rPr lang="en-GB" smtClean="0"/>
              <a:t>‹#›</a:t>
            </a:fld>
            <a:endParaRPr lang="en-GB" dirty="0"/>
          </a:p>
        </p:txBody>
      </p:sp>
    </p:spTree>
    <p:extLst>
      <p:ext uri="{BB962C8B-B14F-4D97-AF65-F5344CB8AC3E}">
        <p14:creationId xmlns:p14="http://schemas.microsoft.com/office/powerpoint/2010/main" val="34697296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7045666-C2DB-4374-98FD-31A24254EBAB}" type="datetimeFigureOut">
              <a:rPr lang="en-GB" smtClean="0"/>
              <a:t>01/03/2021</a:t>
            </a:fld>
            <a:endParaRPr lang="en-GB" dirty="0"/>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dirty="0"/>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448A154-E206-4365-8F5D-0EA04C752EDB}" type="slidenum">
              <a:rPr lang="en-GB" smtClean="0"/>
              <a:t>‹#›</a:t>
            </a:fld>
            <a:endParaRPr lang="en-GB" dirty="0"/>
          </a:p>
        </p:txBody>
      </p:sp>
    </p:spTree>
    <p:extLst>
      <p:ext uri="{BB962C8B-B14F-4D97-AF65-F5344CB8AC3E}">
        <p14:creationId xmlns:p14="http://schemas.microsoft.com/office/powerpoint/2010/main" val="113675234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slide" Target="slide9.xml"/><Relationship Id="rId13" Type="http://schemas.openxmlformats.org/officeDocument/2006/relationships/slide" Target="slide13.xml"/><Relationship Id="rId3" Type="http://schemas.openxmlformats.org/officeDocument/2006/relationships/image" Target="../media/image1.png"/><Relationship Id="rId7" Type="http://schemas.openxmlformats.org/officeDocument/2006/relationships/slide" Target="slide8.xml"/><Relationship Id="rId12" Type="http://schemas.openxmlformats.org/officeDocument/2006/relationships/slide" Target="slide17.xml"/><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slide" Target="slide5.xml"/><Relationship Id="rId11" Type="http://schemas.openxmlformats.org/officeDocument/2006/relationships/slide" Target="slide16.xml"/><Relationship Id="rId5" Type="http://schemas.openxmlformats.org/officeDocument/2006/relationships/slide" Target="slide3.xml"/><Relationship Id="rId10" Type="http://schemas.openxmlformats.org/officeDocument/2006/relationships/slide" Target="slide15.xml"/><Relationship Id="rId4" Type="http://schemas.openxmlformats.org/officeDocument/2006/relationships/hyperlink" Target="BEST_PMA_3_1_Teacher%20notes_key%20concept_Transfer%20of%20energy%20by%20conduction.docx" TargetMode="External"/><Relationship Id="rId9" Type="http://schemas.openxmlformats.org/officeDocument/2006/relationships/slide" Target="slide10.xml"/></Relationships>
</file>

<file path=ppt/slides/_rels/slide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0.xml"/><Relationship Id="rId1" Type="http://schemas.openxmlformats.org/officeDocument/2006/relationships/slideLayout" Target="../slideLayouts/slideLayout7.xml"/><Relationship Id="rId4" Type="http://schemas.openxmlformats.org/officeDocument/2006/relationships/image" Target="../media/image9.png"/></Relationships>
</file>

<file path=ppt/slides/_rels/slide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1.xml"/><Relationship Id="rId1" Type="http://schemas.openxmlformats.org/officeDocument/2006/relationships/slideLayout" Target="../slideLayouts/slideLayout7.xml"/><Relationship Id="rId5" Type="http://schemas.openxmlformats.org/officeDocument/2006/relationships/slide" Target="slide1.xml"/><Relationship Id="rId4" Type="http://schemas.openxmlformats.org/officeDocument/2006/relationships/image" Target="../media/image10.png"/></Relationships>
</file>

<file path=ppt/slides/_rels/slide1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2.xml"/><Relationship Id="rId1" Type="http://schemas.openxmlformats.org/officeDocument/2006/relationships/slideLayout" Target="../slideLayouts/slideLayout7.xml"/><Relationship Id="rId4" Type="http://schemas.openxmlformats.org/officeDocument/2006/relationships/hyperlink" Target="http://www.bestevidencescienceteaching.org/" TargetMode="External"/></Relationships>
</file>

<file path=ppt/slides/_rels/slide1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3.xml"/><Relationship Id="rId1" Type="http://schemas.openxmlformats.org/officeDocument/2006/relationships/slideLayout" Target="../slideLayouts/slideLayout7.xml"/><Relationship Id="rId4" Type="http://schemas.openxmlformats.org/officeDocument/2006/relationships/image" Target="../media/image11.png"/></Relationships>
</file>

<file path=ppt/slides/_rels/slide1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4.xml"/><Relationship Id="rId1" Type="http://schemas.openxmlformats.org/officeDocument/2006/relationships/slideLayout" Target="../slideLayouts/slideLayout7.xml"/><Relationship Id="rId6" Type="http://schemas.openxmlformats.org/officeDocument/2006/relationships/slide" Target="slide1.xml"/><Relationship Id="rId5" Type="http://schemas.openxmlformats.org/officeDocument/2006/relationships/image" Target="../media/image13.jpeg"/><Relationship Id="rId4" Type="http://schemas.openxmlformats.org/officeDocument/2006/relationships/image" Target="../media/image12.jpeg"/></Relationships>
</file>

<file path=ppt/slides/_rels/slide1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5.xml"/><Relationship Id="rId1" Type="http://schemas.openxmlformats.org/officeDocument/2006/relationships/slideLayout" Target="../slideLayouts/slideLayout7.xml"/><Relationship Id="rId5" Type="http://schemas.openxmlformats.org/officeDocument/2006/relationships/slide" Target="slide1.xml"/><Relationship Id="rId4" Type="http://schemas.openxmlformats.org/officeDocument/2006/relationships/image" Target="../media/image14.jpeg"/></Relationships>
</file>

<file path=ppt/slides/_rels/slide16.xml.rels><?xml version="1.0" encoding="UTF-8" standalone="yes"?>
<Relationships xmlns="http://schemas.openxmlformats.org/package/2006/relationships"><Relationship Id="rId8" Type="http://schemas.openxmlformats.org/officeDocument/2006/relationships/slide" Target="slide1.xml"/><Relationship Id="rId3" Type="http://schemas.openxmlformats.org/officeDocument/2006/relationships/image" Target="../media/image1.png"/><Relationship Id="rId7" Type="http://schemas.openxmlformats.org/officeDocument/2006/relationships/image" Target="../media/image17.png"/><Relationship Id="rId2" Type="http://schemas.openxmlformats.org/officeDocument/2006/relationships/notesSlide" Target="../notesSlides/notesSlide16.xml"/><Relationship Id="rId1" Type="http://schemas.openxmlformats.org/officeDocument/2006/relationships/slideLayout" Target="../slideLayouts/slideLayout7.xml"/><Relationship Id="rId6" Type="http://schemas.openxmlformats.org/officeDocument/2006/relationships/image" Target="../media/image16.png"/><Relationship Id="rId5" Type="http://schemas.openxmlformats.org/officeDocument/2006/relationships/image" Target="../media/image15.png"/><Relationship Id="rId4" Type="http://schemas.openxmlformats.org/officeDocument/2006/relationships/image" Target="../media/image10.png"/></Relationships>
</file>

<file path=ppt/slides/_rels/slide17.xml.rels><?xml version="1.0" encoding="UTF-8" standalone="yes"?>
<Relationships xmlns="http://schemas.openxmlformats.org/package/2006/relationships"><Relationship Id="rId8" Type="http://schemas.openxmlformats.org/officeDocument/2006/relationships/slide" Target="slide1.xml"/><Relationship Id="rId3" Type="http://schemas.openxmlformats.org/officeDocument/2006/relationships/image" Target="../media/image1.png"/><Relationship Id="rId7" Type="http://schemas.openxmlformats.org/officeDocument/2006/relationships/image" Target="../media/image7.png"/><Relationship Id="rId2" Type="http://schemas.openxmlformats.org/officeDocument/2006/relationships/notesSlide" Target="../notesSlides/notesSlide17.xml"/><Relationship Id="rId1" Type="http://schemas.openxmlformats.org/officeDocument/2006/relationships/slideLayout" Target="../slideLayouts/slideLayout7.xml"/><Relationship Id="rId6" Type="http://schemas.openxmlformats.org/officeDocument/2006/relationships/image" Target="../media/image20.png"/><Relationship Id="rId5" Type="http://schemas.openxmlformats.org/officeDocument/2006/relationships/image" Target="../media/image19.png"/><Relationship Id="rId4" Type="http://schemas.openxmlformats.org/officeDocument/2006/relationships/image" Target="../media/image18.png"/></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7.xml"/><Relationship Id="rId4" Type="http://schemas.openxmlformats.org/officeDocument/2006/relationships/hyperlink" Target="http://www.bestevidencescienceteaching.org/"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7.xml"/><Relationship Id="rId4" Type="http://schemas.openxmlformats.org/officeDocument/2006/relationships/image" Target="../media/image2.png"/></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7.xml"/><Relationship Id="rId4" Type="http://schemas.openxmlformats.org/officeDocument/2006/relationships/slide" Target="slide1.xml"/></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7.xml"/><Relationship Id="rId5" Type="http://schemas.openxmlformats.org/officeDocument/2006/relationships/image" Target="../media/image4.png"/><Relationship Id="rId4" Type="http://schemas.openxmlformats.org/officeDocument/2006/relationships/image" Target="../media/image3.jpg"/></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7.xml"/><Relationship Id="rId1" Type="http://schemas.openxmlformats.org/officeDocument/2006/relationships/slideLayout" Target="../slideLayouts/slideLayout7.xml"/><Relationship Id="rId5" Type="http://schemas.openxmlformats.org/officeDocument/2006/relationships/slide" Target="slide1.xml"/><Relationship Id="rId4" Type="http://schemas.openxmlformats.org/officeDocument/2006/relationships/image" Target="../media/image4.png"/></Relationships>
</file>

<file path=ppt/slides/_rels/slide8.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1.png"/><Relationship Id="rId7" Type="http://schemas.openxmlformats.org/officeDocument/2006/relationships/image" Target="../media/image7.png"/><Relationship Id="rId2" Type="http://schemas.openxmlformats.org/officeDocument/2006/relationships/notesSlide" Target="../notesSlides/notesSlide8.xml"/><Relationship Id="rId1" Type="http://schemas.openxmlformats.org/officeDocument/2006/relationships/slideLayout" Target="../slideLayouts/slideLayout7.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slide" Target="slide1.xml"/></Relationships>
</file>

<file path=ppt/slides/_rels/slide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9.xml"/><Relationship Id="rId1" Type="http://schemas.openxmlformats.org/officeDocument/2006/relationships/slideLayout" Target="../slideLayouts/slideLayout7.xml"/><Relationship Id="rId4" Type="http://schemas.openxmlformats.org/officeDocument/2006/relationships/slide" Target="slide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8" name="Picture 87"/>
          <p:cNvPicPr>
            <a:picLocks noChangeAspect="1"/>
          </p:cNvPicPr>
          <p:nvPr/>
        </p:nvPicPr>
        <p:blipFill>
          <a:blip r:embed="rId3"/>
          <a:stretch>
            <a:fillRect/>
          </a:stretch>
        </p:blipFill>
        <p:spPr>
          <a:xfrm>
            <a:off x="0" y="645638"/>
            <a:ext cx="9150889" cy="6212362"/>
          </a:xfrm>
          <a:prstGeom prst="rect">
            <a:avLst/>
          </a:prstGeom>
        </p:spPr>
      </p:pic>
      <p:sp>
        <p:nvSpPr>
          <p:cNvPr id="86" name="Rounded Rectangle 85">
            <a:hlinkClick r:id="rId4" action="ppaction://hlinkfile"/>
          </p:cNvPr>
          <p:cNvSpPr/>
          <p:nvPr/>
        </p:nvSpPr>
        <p:spPr>
          <a:xfrm>
            <a:off x="4352422" y="5610794"/>
            <a:ext cx="4540273" cy="681618"/>
          </a:xfrm>
          <a:prstGeom prst="roundRect">
            <a:avLst>
              <a:gd name="adj" fmla="val 2693"/>
            </a:avLst>
          </a:prstGeom>
          <a:solidFill>
            <a:srgbClr val="E36C0A"/>
          </a:solidFill>
          <a:ln>
            <a:solidFill>
              <a:srgbClr val="D1630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spcAft>
                <a:spcPts val="600"/>
              </a:spcAft>
            </a:pPr>
            <a:r>
              <a:rPr lang="en-GB" sz="1200" b="1" dirty="0">
                <a:latin typeface="Verdana" panose="020B0604030504040204" pitchFamily="34" charset="0"/>
                <a:ea typeface="Verdana" panose="020B0604030504040204" pitchFamily="34" charset="0"/>
              </a:rPr>
              <a:t>Run the slide show to activate the clickable boxes.</a:t>
            </a:r>
          </a:p>
          <a:p>
            <a:pPr algn="ctr"/>
            <a:r>
              <a:rPr lang="en-GB" sz="1200" b="1" dirty="0">
                <a:latin typeface="Verdana" panose="020B0604030504040204" pitchFamily="34" charset="0"/>
                <a:ea typeface="Verdana" panose="020B0604030504040204" pitchFamily="34" charset="0"/>
              </a:rPr>
              <a:t>Useful information can be found in the slide notes.</a:t>
            </a:r>
            <a:endParaRPr lang="en-GB" sz="1100" dirty="0">
              <a:latin typeface="Verdana" panose="020B0604030504040204" pitchFamily="34" charset="0"/>
              <a:ea typeface="Verdana" panose="020B0604030504040204" pitchFamily="34" charset="0"/>
            </a:endParaRPr>
          </a:p>
        </p:txBody>
      </p:sp>
      <p:sp>
        <p:nvSpPr>
          <p:cNvPr id="91" name="Title 1"/>
          <p:cNvSpPr txBox="1">
            <a:spLocks/>
          </p:cNvSpPr>
          <p:nvPr/>
        </p:nvSpPr>
        <p:spPr>
          <a:xfrm>
            <a:off x="-1" y="2943"/>
            <a:ext cx="9150889" cy="635388"/>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2000" b="1"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1pPr>
          </a:lstStyle>
          <a:p>
            <a:pPr lvl="0">
              <a:defRPr/>
            </a:pPr>
            <a:r>
              <a:rPr lang="en-US" dirty="0">
                <a:solidFill>
                  <a:schemeClr val="tx1"/>
                </a:solidFill>
              </a:rPr>
              <a:t>Key concept </a:t>
            </a:r>
            <a:r>
              <a:rPr kumimoji="0" lang="en-US" sz="2000" b="1" i="0" u="none" strike="noStrike" kern="1200" cap="none" spc="0" normalizeH="0" noProof="0" dirty="0" smtClean="0">
                <a:ln>
                  <a:noFill/>
                </a:ln>
                <a:solidFill>
                  <a:schemeClr val="tx1"/>
                </a:solidFill>
                <a:effectLst/>
                <a:uLnTx/>
                <a:uFillTx/>
                <a:latin typeface="Verdana" panose="020B0604030504040204" pitchFamily="34" charset="0"/>
                <a:ea typeface="Verdana" panose="020B0604030504040204" pitchFamily="34" charset="0"/>
                <a:cs typeface="Verdana" panose="020B0604030504040204" pitchFamily="34" charset="0"/>
              </a:rPr>
              <a:t>CPS7.1</a:t>
            </a:r>
            <a:r>
              <a:rPr kumimoji="0" lang="en-US" sz="2000" b="1" i="0" u="none" strike="noStrike" kern="1200" cap="none" spc="0" normalizeH="0" noProof="0" dirty="0">
                <a:ln>
                  <a:noFill/>
                </a:ln>
                <a:solidFill>
                  <a:schemeClr val="tx1"/>
                </a:solidFill>
                <a:effectLst/>
                <a:uLnTx/>
                <a:uFillTx/>
                <a:latin typeface="Verdana" panose="020B0604030504040204" pitchFamily="34" charset="0"/>
                <a:ea typeface="Verdana" panose="020B0604030504040204" pitchFamily="34" charset="0"/>
                <a:cs typeface="Verdana" panose="020B0604030504040204" pitchFamily="34" charset="0"/>
              </a:rPr>
              <a:t>: Metallic structure model</a:t>
            </a:r>
            <a:endParaRPr kumimoji="0" lang="en-GB" sz="2000" b="1" i="0" u="none" strike="noStrike" kern="1200" cap="none" spc="0" normalizeH="0" noProof="0" dirty="0">
              <a:ln>
                <a:noFill/>
              </a:ln>
              <a:solidFill>
                <a:schemeClr val="tx1"/>
              </a:solidFill>
              <a:effectLst/>
              <a:uLnTx/>
              <a:uFillTx/>
              <a:latin typeface="Verdana" panose="020B0604030504040204" pitchFamily="34" charset="0"/>
              <a:ea typeface="Verdana" panose="020B0604030504040204" pitchFamily="34" charset="0"/>
              <a:cs typeface="Verdana" panose="020B0604030504040204" pitchFamily="34" charset="0"/>
            </a:endParaRPr>
          </a:p>
        </p:txBody>
      </p:sp>
      <p:grpSp>
        <p:nvGrpSpPr>
          <p:cNvPr id="45" name="Group 44"/>
          <p:cNvGrpSpPr/>
          <p:nvPr/>
        </p:nvGrpSpPr>
        <p:grpSpPr>
          <a:xfrm>
            <a:off x="212333" y="5690206"/>
            <a:ext cx="3926671" cy="517833"/>
            <a:chOff x="193862" y="5695967"/>
            <a:chExt cx="3926671" cy="517833"/>
          </a:xfrm>
        </p:grpSpPr>
        <p:sp>
          <p:nvSpPr>
            <p:cNvPr id="46" name="Text Box 234"/>
            <p:cNvSpPr txBox="1"/>
            <p:nvPr/>
          </p:nvSpPr>
          <p:spPr>
            <a:xfrm>
              <a:off x="193862" y="5695967"/>
              <a:ext cx="200025" cy="222250"/>
            </a:xfrm>
            <a:prstGeom prst="rect">
              <a:avLst/>
            </a:prstGeom>
            <a:solidFill>
              <a:srgbClr val="E36C0A"/>
            </a:solidFill>
            <a:ln w="6350">
              <a:noFill/>
            </a:ln>
          </p:spPr>
          <p:txBody>
            <a:bodyPr rot="0" spcFirstLastPara="0" vert="horz" wrap="square" lIns="36000" tIns="36000" rIns="36000" bIns="36000" numCol="1" spcCol="0" rtlCol="0" fromWordArt="0" anchor="ctr" anchorCtr="0" forceAA="0" compatLnSpc="1">
              <a:prstTxWarp prst="textNoShape">
                <a:avLst/>
              </a:prstTxWarp>
              <a:spAutoFit/>
            </a:bodyPr>
            <a:lstStyle/>
            <a:p>
              <a:pPr algn="ctr">
                <a:spcAft>
                  <a:spcPts val="0"/>
                </a:spcAft>
              </a:pPr>
              <a:r>
                <a:rPr lang="en-GB" sz="800" b="1" dirty="0">
                  <a:solidFill>
                    <a:srgbClr val="FFFFFF"/>
                  </a:solidFill>
                  <a:effectLst/>
                  <a:latin typeface="Arial Black" panose="020B0A04020102020204" pitchFamily="34" charset="0"/>
                  <a:ea typeface="Calibri" panose="020F0502020204030204" pitchFamily="34" charset="0"/>
                  <a:cs typeface="Arial" panose="020B0604020202020204" pitchFamily="34" charset="0"/>
                </a:rPr>
                <a:t>P</a:t>
              </a:r>
              <a:endParaRPr lang="en-GB" sz="11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56" name="Rectangle 55"/>
            <p:cNvSpPr/>
            <p:nvPr/>
          </p:nvSpPr>
          <p:spPr>
            <a:xfrm>
              <a:off x="393887" y="5695967"/>
              <a:ext cx="3726646" cy="222250"/>
            </a:xfrm>
            <a:prstGeom prst="rect">
              <a:avLst/>
            </a:prstGeom>
          </p:spPr>
          <p:txBody>
            <a:bodyPr wrap="square" anchor="ctr" anchorCtr="0">
              <a:noAutofit/>
            </a:bodyPr>
            <a:lstStyle/>
            <a:p>
              <a:r>
                <a:rPr lang="en-GB" sz="900" dirty="0">
                  <a:latin typeface="Verdana" panose="020B0604030504040204" pitchFamily="34" charset="0"/>
                  <a:ea typeface="Verdana" panose="020B0604030504040204" pitchFamily="34" charset="0"/>
                </a:rPr>
                <a:t>Prior understanding from earlier stages of learning.</a:t>
              </a:r>
            </a:p>
          </p:txBody>
        </p:sp>
        <p:sp>
          <p:nvSpPr>
            <p:cNvPr id="57" name="Text Box 235"/>
            <p:cNvSpPr txBox="1"/>
            <p:nvPr/>
          </p:nvSpPr>
          <p:spPr>
            <a:xfrm>
              <a:off x="193862" y="5991550"/>
              <a:ext cx="200025" cy="222250"/>
            </a:xfrm>
            <a:prstGeom prst="rect">
              <a:avLst/>
            </a:prstGeom>
            <a:solidFill>
              <a:srgbClr val="E36C0A"/>
            </a:solidFill>
            <a:ln w="6350">
              <a:noFill/>
            </a:ln>
          </p:spPr>
          <p:txBody>
            <a:bodyPr rot="0" spcFirstLastPara="0" vert="horz" wrap="square" lIns="36000" tIns="36000" rIns="36000" bIns="36000" numCol="1" spcCol="0" rtlCol="0" fromWordArt="0" anchor="ctr" anchorCtr="0" forceAA="0" compatLnSpc="1">
              <a:prstTxWarp prst="textNoShape">
                <a:avLst/>
              </a:prstTxWarp>
              <a:spAutoFit/>
            </a:bodyPr>
            <a:lstStyle/>
            <a:p>
              <a:pPr algn="ctr">
                <a:spcAft>
                  <a:spcPts val="0"/>
                </a:spcAft>
              </a:pPr>
              <a:r>
                <a:rPr lang="en-GB" sz="800" b="1" dirty="0">
                  <a:solidFill>
                    <a:srgbClr val="FFFFFF"/>
                  </a:solidFill>
                  <a:effectLst/>
                  <a:latin typeface="Arial Black" panose="020B0A04020102020204" pitchFamily="34" charset="0"/>
                  <a:ea typeface="Calibri" panose="020F0502020204030204" pitchFamily="34" charset="0"/>
                  <a:cs typeface="Arial" panose="020B0604020202020204" pitchFamily="34" charset="0"/>
                </a:rPr>
                <a:t>B</a:t>
              </a:r>
              <a:endParaRPr lang="en-GB" sz="11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58" name="Rectangle 57"/>
            <p:cNvSpPr/>
            <p:nvPr/>
          </p:nvSpPr>
          <p:spPr>
            <a:xfrm>
              <a:off x="393887" y="5991550"/>
              <a:ext cx="2506663" cy="222250"/>
            </a:xfrm>
            <a:prstGeom prst="rect">
              <a:avLst/>
            </a:prstGeom>
          </p:spPr>
          <p:txBody>
            <a:bodyPr wrap="square" anchor="ctr" anchorCtr="0">
              <a:noAutofit/>
            </a:bodyPr>
            <a:lstStyle/>
            <a:p>
              <a:r>
                <a:rPr lang="en-GB" sz="900" dirty="0">
                  <a:latin typeface="Verdana" panose="020B0604030504040204" pitchFamily="34" charset="0"/>
                  <a:ea typeface="Verdana" panose="020B0604030504040204" pitchFamily="34" charset="0"/>
                </a:rPr>
                <a:t>Bridge to later stages of learning.</a:t>
              </a:r>
            </a:p>
          </p:txBody>
        </p:sp>
      </p:grpSp>
      <p:grpSp>
        <p:nvGrpSpPr>
          <p:cNvPr id="66" name="Group 65"/>
          <p:cNvGrpSpPr/>
          <p:nvPr/>
        </p:nvGrpSpPr>
        <p:grpSpPr>
          <a:xfrm>
            <a:off x="1436957" y="1382169"/>
            <a:ext cx="7344000" cy="109108"/>
            <a:chOff x="0" y="-524"/>
            <a:chExt cx="7492149" cy="109108"/>
          </a:xfrm>
        </p:grpSpPr>
        <p:cxnSp>
          <p:nvCxnSpPr>
            <p:cNvPr id="67" name="Straight Arrow Connector 66"/>
            <p:cNvCxnSpPr/>
            <p:nvPr/>
          </p:nvCxnSpPr>
          <p:spPr>
            <a:xfrm>
              <a:off x="114300" y="52387"/>
              <a:ext cx="7377849" cy="0"/>
            </a:xfrm>
            <a:prstGeom prst="straightConnector1">
              <a:avLst/>
            </a:prstGeom>
            <a:noFill/>
            <a:ln w="50800" cap="flat" cmpd="sng" algn="ctr">
              <a:solidFill>
                <a:srgbClr val="F79646">
                  <a:lumMod val="75000"/>
                </a:srgbClr>
              </a:solidFill>
              <a:prstDash val="solid"/>
              <a:tailEnd type="triangle"/>
            </a:ln>
            <a:effectLst/>
          </p:spPr>
        </p:cxnSp>
        <p:grpSp>
          <p:nvGrpSpPr>
            <p:cNvPr id="68" name="Group 67"/>
            <p:cNvGrpSpPr/>
            <p:nvPr/>
          </p:nvGrpSpPr>
          <p:grpSpPr>
            <a:xfrm>
              <a:off x="0" y="0"/>
              <a:ext cx="1791170" cy="108584"/>
              <a:chOff x="-3999" y="3399"/>
              <a:chExt cx="2107274" cy="108806"/>
            </a:xfrm>
          </p:grpSpPr>
          <p:sp>
            <p:nvSpPr>
              <p:cNvPr id="70" name="Parallelogram 69"/>
              <p:cNvSpPr/>
              <p:nvPr/>
            </p:nvSpPr>
            <p:spPr>
              <a:xfrm rot="10800000" flipV="1">
                <a:off x="-1114" y="3399"/>
                <a:ext cx="2104389" cy="53975"/>
              </a:xfrm>
              <a:prstGeom prst="parallelogram">
                <a:avLst>
                  <a:gd name="adj" fmla="val 199000"/>
                </a:avLst>
              </a:prstGeom>
              <a:solidFill>
                <a:srgbClr val="F79646">
                  <a:lumMod val="75000"/>
                </a:srgbClr>
              </a:solidFill>
              <a:ln w="25400" cap="flat" cmpd="sng" algn="ctr">
                <a:noFill/>
                <a:prstDash val="solid"/>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dirty="0"/>
              </a:p>
            </p:txBody>
          </p:sp>
          <p:sp>
            <p:nvSpPr>
              <p:cNvPr id="71" name="Parallelogram 70"/>
              <p:cNvSpPr/>
              <p:nvPr/>
            </p:nvSpPr>
            <p:spPr>
              <a:xfrm rot="10800000">
                <a:off x="-3999" y="58205"/>
                <a:ext cx="2104937" cy="54000"/>
              </a:xfrm>
              <a:prstGeom prst="parallelogram">
                <a:avLst>
                  <a:gd name="adj" fmla="val 199000"/>
                </a:avLst>
              </a:prstGeom>
              <a:solidFill>
                <a:srgbClr val="F79646">
                  <a:lumMod val="75000"/>
                </a:srgbClr>
              </a:solidFill>
              <a:ln w="25400" cap="flat" cmpd="sng" algn="ctr">
                <a:noFill/>
                <a:prstDash val="solid"/>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dirty="0"/>
              </a:p>
            </p:txBody>
          </p:sp>
        </p:grpSp>
        <p:sp>
          <p:nvSpPr>
            <p:cNvPr id="69" name="Text Box 2"/>
            <p:cNvSpPr txBox="1">
              <a:spLocks noChangeArrowheads="1"/>
            </p:cNvSpPr>
            <p:nvPr/>
          </p:nvSpPr>
          <p:spPr bwMode="auto">
            <a:xfrm>
              <a:off x="227814" y="-524"/>
              <a:ext cx="1295400" cy="93600"/>
            </a:xfrm>
            <a:prstGeom prst="rect">
              <a:avLst/>
            </a:prstGeom>
            <a:solidFill>
              <a:srgbClr val="F79646">
                <a:lumMod val="75000"/>
              </a:srgbClr>
            </a:solidFill>
            <a:ln w="9525">
              <a:noFill/>
              <a:miter lim="800000"/>
              <a:headEnd/>
              <a:tailEnd/>
            </a:ln>
          </p:spPr>
          <p:txBody>
            <a:bodyPr rot="0" vert="horz" wrap="square" lIns="0" tIns="0" rIns="0" bIns="0" anchor="t" anchorCtr="0">
              <a:noAutofit/>
            </a:bodyPr>
            <a:lstStyle/>
            <a:p>
              <a:pPr>
                <a:spcAft>
                  <a:spcPts val="0"/>
                </a:spcAft>
              </a:pPr>
              <a:r>
                <a:rPr lang="en-GB" sz="600" b="1" cap="all" dirty="0">
                  <a:solidFill>
                    <a:srgbClr val="FFFFFF"/>
                  </a:solidFill>
                  <a:effectLst/>
                  <a:latin typeface="Calibri" panose="020F0502020204030204" pitchFamily="34" charset="0"/>
                  <a:ea typeface="Calibri" panose="020F0502020204030204" pitchFamily="34" charset="0"/>
                  <a:cs typeface="Arial" panose="020B0604020202020204" pitchFamily="34" charset="0"/>
                </a:rPr>
                <a:t>C o n c e p t u a l   p r o g r e s s I o n </a:t>
              </a:r>
              <a:endParaRPr lang="en-GB" sz="1100" dirty="0">
                <a:effectLst/>
                <a:latin typeface="Calibri" panose="020F0502020204030204" pitchFamily="34" charset="0"/>
                <a:ea typeface="Calibri" panose="020F0502020204030204" pitchFamily="34" charset="0"/>
                <a:cs typeface="Arial" panose="020B0604020202020204" pitchFamily="34" charset="0"/>
              </a:endParaRPr>
            </a:p>
          </p:txBody>
        </p:sp>
      </p:grpSp>
      <p:grpSp>
        <p:nvGrpSpPr>
          <p:cNvPr id="5" name="Group 4">
            <a:extLst>
              <a:ext uri="{FF2B5EF4-FFF2-40B4-BE49-F238E27FC236}">
                <a16:creationId xmlns="" xmlns:a16="http://schemas.microsoft.com/office/drawing/2014/main" id="{C6FC25DE-F4B7-434A-8126-C2EE6EC93E7B}"/>
              </a:ext>
            </a:extLst>
          </p:cNvPr>
          <p:cNvGrpSpPr/>
          <p:nvPr/>
        </p:nvGrpSpPr>
        <p:grpSpPr>
          <a:xfrm>
            <a:off x="312345" y="783066"/>
            <a:ext cx="8683572" cy="4692241"/>
            <a:chOff x="212333" y="813857"/>
            <a:chExt cx="8683572" cy="4692241"/>
          </a:xfrm>
        </p:grpSpPr>
        <p:grpSp>
          <p:nvGrpSpPr>
            <p:cNvPr id="89" name="Group 88"/>
            <p:cNvGrpSpPr/>
            <p:nvPr/>
          </p:nvGrpSpPr>
          <p:grpSpPr>
            <a:xfrm>
              <a:off x="212333" y="813857"/>
              <a:ext cx="8683572" cy="4692241"/>
              <a:chOff x="213529" y="766232"/>
              <a:chExt cx="8683572" cy="4692241"/>
            </a:xfrm>
          </p:grpSpPr>
          <p:grpSp>
            <p:nvGrpSpPr>
              <p:cNvPr id="51" name="Group 50"/>
              <p:cNvGrpSpPr/>
              <p:nvPr/>
            </p:nvGrpSpPr>
            <p:grpSpPr>
              <a:xfrm>
                <a:off x="213529" y="766232"/>
                <a:ext cx="8681180" cy="4682322"/>
                <a:chOff x="213528" y="781472"/>
                <a:chExt cx="8681180" cy="4682322"/>
              </a:xfrm>
            </p:grpSpPr>
            <p:grpSp>
              <p:nvGrpSpPr>
                <p:cNvPr id="41" name="Group 40"/>
                <p:cNvGrpSpPr/>
                <p:nvPr/>
              </p:nvGrpSpPr>
              <p:grpSpPr>
                <a:xfrm>
                  <a:off x="213528" y="781472"/>
                  <a:ext cx="8681180" cy="4682322"/>
                  <a:chOff x="237339" y="997372"/>
                  <a:chExt cx="8681180" cy="4682322"/>
                </a:xfrm>
              </p:grpSpPr>
              <p:grpSp>
                <p:nvGrpSpPr>
                  <p:cNvPr id="34" name="Group 33"/>
                  <p:cNvGrpSpPr/>
                  <p:nvPr/>
                </p:nvGrpSpPr>
                <p:grpSpPr>
                  <a:xfrm>
                    <a:off x="1353428" y="997372"/>
                    <a:ext cx="7565091" cy="1942089"/>
                    <a:chOff x="1348745" y="997475"/>
                    <a:chExt cx="7565091" cy="1942089"/>
                  </a:xfrm>
                </p:grpSpPr>
                <p:grpSp>
                  <p:nvGrpSpPr>
                    <p:cNvPr id="32" name="Group 31"/>
                    <p:cNvGrpSpPr/>
                    <p:nvPr/>
                  </p:nvGrpSpPr>
                  <p:grpSpPr>
                    <a:xfrm>
                      <a:off x="1348745" y="997475"/>
                      <a:ext cx="7565091" cy="1942089"/>
                      <a:chOff x="1348745" y="997475"/>
                      <a:chExt cx="7565091" cy="1942089"/>
                    </a:xfrm>
                  </p:grpSpPr>
                  <p:sp>
                    <p:nvSpPr>
                      <p:cNvPr id="2" name="Rectangle 1"/>
                      <p:cNvSpPr/>
                      <p:nvPr/>
                    </p:nvSpPr>
                    <p:spPr>
                      <a:xfrm>
                        <a:off x="1348745" y="997475"/>
                        <a:ext cx="7565091" cy="503794"/>
                      </a:xfrm>
                      <a:prstGeom prst="rect">
                        <a:avLst/>
                      </a:prstGeom>
                      <a:noFill/>
                      <a:ln>
                        <a:solidFill>
                          <a:srgbClr val="E36C0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14000"/>
                          </a:lnSpc>
                        </a:pPr>
                        <a:r>
                          <a:rPr lang="en-GB" sz="1200" dirty="0">
                            <a:solidFill>
                              <a:schemeClr val="tx1"/>
                            </a:solidFill>
                            <a:latin typeface="Verdana" panose="020B0604030504040204" pitchFamily="34" charset="0"/>
                            <a:ea typeface="Verdana" panose="020B0604030504040204" pitchFamily="34" charset="0"/>
                          </a:rPr>
                          <a:t>A model of metallic structure as positive cations surrounded by ‘free’ electrons can explain some properties of metals.</a:t>
                        </a:r>
                      </a:p>
                    </p:txBody>
                  </p:sp>
                  <p:sp>
                    <p:nvSpPr>
                      <p:cNvPr id="4" name="Rectangle 3"/>
                      <p:cNvSpPr/>
                      <p:nvPr/>
                    </p:nvSpPr>
                    <p:spPr>
                      <a:xfrm>
                        <a:off x="1348745" y="1715564"/>
                        <a:ext cx="1512000" cy="1224000"/>
                      </a:xfrm>
                      <a:prstGeom prst="rect">
                        <a:avLst/>
                      </a:prstGeom>
                      <a:noFill/>
                      <a:ln>
                        <a:solidFill>
                          <a:srgbClr val="E36C0A"/>
                        </a:solidFill>
                      </a:ln>
                    </p:spPr>
                    <p:style>
                      <a:lnRef idx="2">
                        <a:schemeClr val="accent1">
                          <a:shade val="50000"/>
                        </a:schemeClr>
                      </a:lnRef>
                      <a:fillRef idx="1">
                        <a:schemeClr val="accent1"/>
                      </a:fillRef>
                      <a:effectRef idx="0">
                        <a:schemeClr val="accent1"/>
                      </a:effectRef>
                      <a:fontRef idx="minor">
                        <a:schemeClr val="lt1"/>
                      </a:fontRef>
                    </p:style>
                    <p:txBody>
                      <a:bodyPr lIns="72000" tIns="36000" rIns="72000" bIns="36000" rtlCol="0" anchor="t" anchorCtr="0"/>
                      <a:lstStyle/>
                      <a:p>
                        <a:r>
                          <a:rPr lang="en-GB" sz="1000" dirty="0">
                            <a:solidFill>
                              <a:schemeClr val="tx1"/>
                            </a:solidFill>
                            <a:latin typeface="Verdana" panose="020B0604030504040204" pitchFamily="34" charset="0"/>
                            <a:ea typeface="Verdana" panose="020B0604030504040204" pitchFamily="34" charset="0"/>
                          </a:rPr>
                          <a:t>Recognise that a diagram of electron arrangement is a model and not a copy of reality.</a:t>
                        </a:r>
                      </a:p>
                    </p:txBody>
                  </p:sp>
                  <p:sp>
                    <p:nvSpPr>
                      <p:cNvPr id="14" name="Rectangle 13"/>
                      <p:cNvSpPr/>
                      <p:nvPr/>
                    </p:nvSpPr>
                    <p:spPr>
                      <a:xfrm>
                        <a:off x="2861813" y="1715564"/>
                        <a:ext cx="1512000" cy="1224000"/>
                      </a:xfrm>
                      <a:prstGeom prst="rect">
                        <a:avLst/>
                      </a:prstGeom>
                      <a:noFill/>
                      <a:ln>
                        <a:solidFill>
                          <a:srgbClr val="E36C0A"/>
                        </a:solidFill>
                      </a:ln>
                    </p:spPr>
                    <p:style>
                      <a:lnRef idx="2">
                        <a:schemeClr val="accent1">
                          <a:shade val="50000"/>
                        </a:schemeClr>
                      </a:lnRef>
                      <a:fillRef idx="1">
                        <a:schemeClr val="accent1"/>
                      </a:fillRef>
                      <a:effectRef idx="0">
                        <a:schemeClr val="accent1"/>
                      </a:effectRef>
                      <a:fontRef idx="minor">
                        <a:schemeClr val="lt1"/>
                      </a:fontRef>
                    </p:style>
                    <p:txBody>
                      <a:bodyPr lIns="72000" tIns="36000" rIns="72000" bIns="36000" rtlCol="0" anchor="t" anchorCtr="0"/>
                      <a:lstStyle/>
                      <a:p>
                        <a:r>
                          <a:rPr lang="en-GB" sz="1000" dirty="0">
                            <a:solidFill>
                              <a:schemeClr val="tx1"/>
                            </a:solidFill>
                            <a:latin typeface="Verdana" panose="020B0604030504040204" pitchFamily="34" charset="0"/>
                            <a:ea typeface="Verdana" panose="020B0604030504040204" pitchFamily="34" charset="0"/>
                          </a:rPr>
                          <a:t>Describe a model of metallic structure (positive ions and ‘free’ outer electrons).</a:t>
                        </a:r>
                      </a:p>
                    </p:txBody>
                  </p:sp>
                  <p:sp>
                    <p:nvSpPr>
                      <p:cNvPr id="15" name="Rectangle 14"/>
                      <p:cNvSpPr/>
                      <p:nvPr/>
                    </p:nvSpPr>
                    <p:spPr>
                      <a:xfrm>
                        <a:off x="4374881" y="1715564"/>
                        <a:ext cx="1512000" cy="1224000"/>
                      </a:xfrm>
                      <a:prstGeom prst="rect">
                        <a:avLst/>
                      </a:prstGeom>
                      <a:noFill/>
                      <a:ln>
                        <a:solidFill>
                          <a:srgbClr val="E36C0A"/>
                        </a:solidFill>
                      </a:ln>
                    </p:spPr>
                    <p:style>
                      <a:lnRef idx="2">
                        <a:schemeClr val="accent1">
                          <a:shade val="50000"/>
                        </a:schemeClr>
                      </a:lnRef>
                      <a:fillRef idx="1">
                        <a:schemeClr val="accent1"/>
                      </a:fillRef>
                      <a:effectRef idx="0">
                        <a:schemeClr val="accent1"/>
                      </a:effectRef>
                      <a:fontRef idx="minor">
                        <a:schemeClr val="lt1"/>
                      </a:fontRef>
                    </p:style>
                    <p:txBody>
                      <a:bodyPr lIns="72000" tIns="36000" rIns="72000" bIns="36000" rtlCol="0" anchor="t" anchorCtr="0"/>
                      <a:lstStyle/>
                      <a:p>
                        <a:r>
                          <a:rPr lang="en-GB" sz="1000" dirty="0">
                            <a:solidFill>
                              <a:schemeClr val="tx1"/>
                            </a:solidFill>
                            <a:latin typeface="Verdana" panose="020B0604030504040204" pitchFamily="34" charset="0"/>
                            <a:ea typeface="Verdana" panose="020B0604030504040204" pitchFamily="34" charset="0"/>
                          </a:rPr>
                          <a:t>Critique representations of metallic structure.</a:t>
                        </a:r>
                      </a:p>
                    </p:txBody>
                  </p:sp>
                  <p:sp>
                    <p:nvSpPr>
                      <p:cNvPr id="16" name="Rectangle 15"/>
                      <p:cNvSpPr/>
                      <p:nvPr/>
                    </p:nvSpPr>
                    <p:spPr>
                      <a:xfrm>
                        <a:off x="5887949" y="1715564"/>
                        <a:ext cx="1512000" cy="1224000"/>
                      </a:xfrm>
                      <a:prstGeom prst="rect">
                        <a:avLst/>
                      </a:prstGeom>
                      <a:noFill/>
                      <a:ln>
                        <a:solidFill>
                          <a:srgbClr val="E36C0A"/>
                        </a:solidFill>
                      </a:ln>
                    </p:spPr>
                    <p:style>
                      <a:lnRef idx="2">
                        <a:schemeClr val="accent1">
                          <a:shade val="50000"/>
                        </a:schemeClr>
                      </a:lnRef>
                      <a:fillRef idx="1">
                        <a:schemeClr val="accent1"/>
                      </a:fillRef>
                      <a:effectRef idx="0">
                        <a:schemeClr val="accent1"/>
                      </a:effectRef>
                      <a:fontRef idx="minor">
                        <a:schemeClr val="lt1"/>
                      </a:fontRef>
                    </p:style>
                    <p:txBody>
                      <a:bodyPr lIns="72000" tIns="36000" rIns="72000" bIns="36000" rtlCol="0" anchor="t" anchorCtr="0"/>
                      <a:lstStyle/>
                      <a:p>
                        <a:r>
                          <a:rPr lang="en-GB" sz="1000" dirty="0">
                            <a:solidFill>
                              <a:schemeClr val="tx1"/>
                            </a:solidFill>
                            <a:latin typeface="Verdana" panose="020B0604030504040204" pitchFamily="34" charset="0"/>
                            <a:ea typeface="Verdana" panose="020B0604030504040204" pitchFamily="34" charset="0"/>
                          </a:rPr>
                          <a:t>Describe metallic bonding as an all-directional electrostatic interaction.</a:t>
                        </a:r>
                      </a:p>
                    </p:txBody>
                  </p:sp>
                  <p:sp>
                    <p:nvSpPr>
                      <p:cNvPr id="17" name="Rectangle 16"/>
                      <p:cNvSpPr/>
                      <p:nvPr/>
                    </p:nvSpPr>
                    <p:spPr>
                      <a:xfrm>
                        <a:off x="7401019" y="1715564"/>
                        <a:ext cx="1512000" cy="1224000"/>
                      </a:xfrm>
                      <a:prstGeom prst="rect">
                        <a:avLst/>
                      </a:prstGeom>
                      <a:noFill/>
                      <a:ln>
                        <a:solidFill>
                          <a:srgbClr val="E36C0A"/>
                        </a:solidFill>
                      </a:ln>
                    </p:spPr>
                    <p:style>
                      <a:lnRef idx="2">
                        <a:schemeClr val="accent1">
                          <a:shade val="50000"/>
                        </a:schemeClr>
                      </a:lnRef>
                      <a:fillRef idx="1">
                        <a:schemeClr val="accent1"/>
                      </a:fillRef>
                      <a:effectRef idx="0">
                        <a:schemeClr val="accent1"/>
                      </a:effectRef>
                      <a:fontRef idx="minor">
                        <a:schemeClr val="lt1"/>
                      </a:fontRef>
                    </p:style>
                    <p:txBody>
                      <a:bodyPr lIns="72000" tIns="36000" rIns="72000" bIns="36000" rtlCol="0" anchor="t" anchorCtr="0"/>
                      <a:lstStyle/>
                      <a:p>
                        <a:r>
                          <a:rPr lang="en-GB" sz="1000" dirty="0">
                            <a:solidFill>
                              <a:schemeClr val="tx1"/>
                            </a:solidFill>
                            <a:latin typeface="Verdana" panose="020B0604030504040204" pitchFamily="34" charset="0"/>
                            <a:ea typeface="Verdana" panose="020B0604030504040204" pitchFamily="34" charset="0"/>
                          </a:rPr>
                          <a:t>Evaluate the metallic structure model in terms of its ability to explain physical properties of metals.</a:t>
                        </a:r>
                      </a:p>
                    </p:txBody>
                  </p:sp>
                </p:grpSp>
                <p:sp>
                  <p:nvSpPr>
                    <p:cNvPr id="33" name="Rectangle 32"/>
                    <p:cNvSpPr/>
                    <p:nvPr/>
                  </p:nvSpPr>
                  <p:spPr>
                    <a:xfrm>
                      <a:off x="1348745" y="1497988"/>
                      <a:ext cx="7564274" cy="217370"/>
                    </a:xfrm>
                    <a:prstGeom prst="rect">
                      <a:avLst/>
                    </a:prstGeom>
                    <a:noFill/>
                    <a:ln>
                      <a:solidFill>
                        <a:srgbClr val="E36C0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14000"/>
                        </a:lnSpc>
                      </a:pPr>
                      <a:endParaRPr lang="en-GB" sz="1200" dirty="0">
                        <a:solidFill>
                          <a:schemeClr val="tx1"/>
                        </a:solidFill>
                        <a:latin typeface="Verdana" panose="020B0604030504040204" pitchFamily="34" charset="0"/>
                        <a:ea typeface="Verdana" panose="020B0604030504040204" pitchFamily="34" charset="0"/>
                      </a:endParaRPr>
                    </a:p>
                  </p:txBody>
                </p:sp>
              </p:grpSp>
              <p:grpSp>
                <p:nvGrpSpPr>
                  <p:cNvPr id="40" name="Group 39"/>
                  <p:cNvGrpSpPr/>
                  <p:nvPr/>
                </p:nvGrpSpPr>
                <p:grpSpPr>
                  <a:xfrm>
                    <a:off x="237339" y="1016796"/>
                    <a:ext cx="1080254" cy="4662898"/>
                    <a:chOff x="237339" y="1016796"/>
                    <a:chExt cx="1080254" cy="4662898"/>
                  </a:xfrm>
                </p:grpSpPr>
                <p:sp>
                  <p:nvSpPr>
                    <p:cNvPr id="35" name="TextBox 34"/>
                    <p:cNvSpPr txBox="1"/>
                    <p:nvPr/>
                  </p:nvSpPr>
                  <p:spPr>
                    <a:xfrm>
                      <a:off x="238410" y="1016796"/>
                      <a:ext cx="1079183" cy="461665"/>
                    </a:xfrm>
                    <a:prstGeom prst="rect">
                      <a:avLst/>
                    </a:prstGeom>
                    <a:solidFill>
                      <a:srgbClr val="E36C0A"/>
                    </a:solidFill>
                    <a:ln>
                      <a:solidFill>
                        <a:schemeClr val="bg1"/>
                      </a:solidFill>
                    </a:ln>
                  </p:spPr>
                  <p:txBody>
                    <a:bodyPr wrap="square" rtlCol="0">
                      <a:noAutofit/>
                    </a:bodyPr>
                    <a:lstStyle/>
                    <a:p>
                      <a:r>
                        <a:rPr lang="en-GB" sz="1000" b="1" dirty="0">
                          <a:solidFill>
                            <a:schemeClr val="bg1"/>
                          </a:solidFill>
                          <a:latin typeface="Verdana" panose="020B0604030504040204" pitchFamily="34" charset="0"/>
                          <a:ea typeface="Verdana" panose="020B0604030504040204" pitchFamily="34" charset="0"/>
                        </a:rPr>
                        <a:t>Learning focus </a:t>
                      </a:r>
                      <a:endParaRPr lang="en-GB" sz="1000" dirty="0">
                        <a:solidFill>
                          <a:schemeClr val="bg1"/>
                        </a:solidFill>
                        <a:latin typeface="Verdana" panose="020B0604030504040204" pitchFamily="34" charset="0"/>
                        <a:ea typeface="Verdana" panose="020B0604030504040204" pitchFamily="34" charset="0"/>
                      </a:endParaRPr>
                    </a:p>
                  </p:txBody>
                </p:sp>
                <p:sp>
                  <p:nvSpPr>
                    <p:cNvPr id="37" name="TextBox 36"/>
                    <p:cNvSpPr txBox="1"/>
                    <p:nvPr/>
                  </p:nvSpPr>
                  <p:spPr>
                    <a:xfrm>
                      <a:off x="237341" y="1497885"/>
                      <a:ext cx="1079183" cy="1441576"/>
                    </a:xfrm>
                    <a:prstGeom prst="rect">
                      <a:avLst/>
                    </a:prstGeom>
                    <a:solidFill>
                      <a:srgbClr val="E36C0A"/>
                    </a:solidFill>
                    <a:ln>
                      <a:solidFill>
                        <a:schemeClr val="bg1"/>
                      </a:solidFill>
                    </a:ln>
                  </p:spPr>
                  <p:txBody>
                    <a:bodyPr wrap="square" rtlCol="0">
                      <a:noAutofit/>
                    </a:bodyPr>
                    <a:lstStyle/>
                    <a:p>
                      <a:r>
                        <a:rPr lang="en-GB" sz="800" b="1" dirty="0">
                          <a:solidFill>
                            <a:schemeClr val="bg1"/>
                          </a:solidFill>
                          <a:latin typeface="Verdana" panose="020B0604030504040204" pitchFamily="34" charset="0"/>
                          <a:ea typeface="Verdana" panose="020B0604030504040204" pitchFamily="34" charset="0"/>
                        </a:rPr>
                        <a:t>As students’ conceptual understanding progresses they can:</a:t>
                      </a:r>
                      <a:endParaRPr lang="en-GB" sz="800" dirty="0">
                        <a:solidFill>
                          <a:schemeClr val="bg1"/>
                        </a:solidFill>
                        <a:latin typeface="Verdana" panose="020B0604030504040204" pitchFamily="34" charset="0"/>
                        <a:ea typeface="Verdana" panose="020B0604030504040204" pitchFamily="34" charset="0"/>
                      </a:endParaRPr>
                    </a:p>
                  </p:txBody>
                </p:sp>
                <p:sp>
                  <p:nvSpPr>
                    <p:cNvPr id="38" name="TextBox 37"/>
                    <p:cNvSpPr txBox="1"/>
                    <p:nvPr/>
                  </p:nvSpPr>
                  <p:spPr>
                    <a:xfrm>
                      <a:off x="237339" y="3013367"/>
                      <a:ext cx="1079183" cy="1296000"/>
                    </a:xfrm>
                    <a:prstGeom prst="rect">
                      <a:avLst/>
                    </a:prstGeom>
                    <a:solidFill>
                      <a:srgbClr val="E36C0A"/>
                    </a:solidFill>
                    <a:ln>
                      <a:solidFill>
                        <a:schemeClr val="bg1"/>
                      </a:solidFill>
                    </a:ln>
                  </p:spPr>
                  <p:txBody>
                    <a:bodyPr wrap="square" rtlCol="0">
                      <a:noAutofit/>
                    </a:bodyPr>
                    <a:lstStyle/>
                    <a:p>
                      <a:r>
                        <a:rPr lang="en-GB" sz="1000" b="1" dirty="0">
                          <a:solidFill>
                            <a:schemeClr val="bg1"/>
                          </a:solidFill>
                          <a:latin typeface="Verdana" panose="020B0604030504040204" pitchFamily="34" charset="0"/>
                          <a:ea typeface="Verdana" panose="020B0604030504040204" pitchFamily="34" charset="0"/>
                        </a:rPr>
                        <a:t>Diagnostic questions</a:t>
                      </a:r>
                      <a:endParaRPr lang="en-GB" sz="1000" dirty="0">
                        <a:solidFill>
                          <a:schemeClr val="bg1"/>
                        </a:solidFill>
                        <a:latin typeface="Verdana" panose="020B0604030504040204" pitchFamily="34" charset="0"/>
                        <a:ea typeface="Verdana" panose="020B0604030504040204" pitchFamily="34" charset="0"/>
                      </a:endParaRPr>
                    </a:p>
                  </p:txBody>
                </p:sp>
                <p:sp>
                  <p:nvSpPr>
                    <p:cNvPr id="39" name="TextBox 38"/>
                    <p:cNvSpPr txBox="1"/>
                    <p:nvPr/>
                  </p:nvSpPr>
                  <p:spPr>
                    <a:xfrm>
                      <a:off x="237339" y="4383694"/>
                      <a:ext cx="1079183" cy="1296000"/>
                    </a:xfrm>
                    <a:prstGeom prst="rect">
                      <a:avLst/>
                    </a:prstGeom>
                    <a:solidFill>
                      <a:srgbClr val="E36C0A"/>
                    </a:solidFill>
                    <a:ln>
                      <a:solidFill>
                        <a:schemeClr val="bg1"/>
                      </a:solidFill>
                    </a:ln>
                  </p:spPr>
                  <p:txBody>
                    <a:bodyPr wrap="square" rtlCol="0">
                      <a:noAutofit/>
                    </a:bodyPr>
                    <a:lstStyle/>
                    <a:p>
                      <a:r>
                        <a:rPr lang="en-GB" sz="1000" b="1" dirty="0">
                          <a:solidFill>
                            <a:schemeClr val="bg1"/>
                          </a:solidFill>
                          <a:latin typeface="Verdana" panose="020B0604030504040204" pitchFamily="34" charset="0"/>
                          <a:ea typeface="Verdana" panose="020B0604030504040204" pitchFamily="34" charset="0"/>
                        </a:rPr>
                        <a:t>Response activities</a:t>
                      </a:r>
                      <a:endParaRPr lang="en-GB" sz="1000" dirty="0">
                        <a:solidFill>
                          <a:schemeClr val="bg1"/>
                        </a:solidFill>
                        <a:latin typeface="Verdana" panose="020B0604030504040204" pitchFamily="34" charset="0"/>
                        <a:ea typeface="Verdana" panose="020B0604030504040204" pitchFamily="34" charset="0"/>
                      </a:endParaRPr>
                    </a:p>
                  </p:txBody>
                </p:sp>
              </p:grpSp>
            </p:grpSp>
            <p:sp>
              <p:nvSpPr>
                <p:cNvPr id="48" name="TextBox 47">
                  <a:hlinkClick r:id="rId5" action="ppaction://hlinksldjump"/>
                </p:cNvPr>
                <p:cNvSpPr txBox="1"/>
                <p:nvPr/>
              </p:nvSpPr>
              <p:spPr>
                <a:xfrm>
                  <a:off x="1330956" y="2797654"/>
                  <a:ext cx="1510661" cy="1296000"/>
                </a:xfrm>
                <a:prstGeom prst="rect">
                  <a:avLst/>
                </a:prstGeom>
                <a:solidFill>
                  <a:schemeClr val="bg1"/>
                </a:solidFill>
                <a:ln w="12700">
                  <a:solidFill>
                    <a:srgbClr val="E36C0A"/>
                  </a:solidFill>
                </a:ln>
                <a:scene3d>
                  <a:camera prst="orthographicFront"/>
                  <a:lightRig rig="threePt" dir="t"/>
                </a:scene3d>
                <a:sp3d>
                  <a:bevelT/>
                </a:sp3d>
              </p:spPr>
              <p:txBody>
                <a:bodyPr wrap="square" rtlCol="0" anchor="ctr" anchorCtr="0">
                  <a:noAutofit/>
                </a:bodyPr>
                <a:lstStyle/>
                <a:p>
                  <a:pPr algn="ctr"/>
                  <a:r>
                    <a:rPr lang="en-GB" sz="1100" b="1" dirty="0">
                      <a:latin typeface="Verdana" panose="020B0604030504040204" pitchFamily="34" charset="0"/>
                      <a:ea typeface="Verdana" panose="020B0604030504040204" pitchFamily="34" charset="0"/>
                    </a:rPr>
                    <a:t>Electron diagram</a:t>
                  </a:r>
                </a:p>
              </p:txBody>
            </p:sp>
          </p:grpSp>
          <p:sp>
            <p:nvSpPr>
              <p:cNvPr id="52" name="TextBox 51">
                <a:hlinkClick r:id="rId6" action="ppaction://hlinksldjump"/>
              </p:cNvPr>
              <p:cNvSpPr txBox="1"/>
              <p:nvPr/>
            </p:nvSpPr>
            <p:spPr>
              <a:xfrm>
                <a:off x="2843489" y="2782414"/>
                <a:ext cx="1512000" cy="1296000"/>
              </a:xfrm>
              <a:prstGeom prst="rect">
                <a:avLst/>
              </a:prstGeom>
              <a:solidFill>
                <a:schemeClr val="bg1"/>
              </a:solidFill>
              <a:ln w="12700">
                <a:solidFill>
                  <a:srgbClr val="E36C0A"/>
                </a:solidFill>
              </a:ln>
              <a:scene3d>
                <a:camera prst="orthographicFront"/>
                <a:lightRig rig="threePt" dir="t"/>
              </a:scene3d>
              <a:sp3d>
                <a:bevelT/>
              </a:sp3d>
            </p:spPr>
            <p:txBody>
              <a:bodyPr wrap="square" rtlCol="0" anchor="ctr" anchorCtr="0">
                <a:noAutofit/>
              </a:bodyPr>
              <a:lstStyle/>
              <a:p>
                <a:pPr algn="ctr"/>
                <a:r>
                  <a:rPr lang="en-GB" sz="1100" b="1" dirty="0">
                    <a:latin typeface="Verdana" panose="020B0604030504040204" pitchFamily="34" charset="0"/>
                    <a:ea typeface="Verdana" panose="020B0604030504040204" pitchFamily="34" charset="0"/>
                  </a:rPr>
                  <a:t>Metallic structure</a:t>
                </a:r>
              </a:p>
            </p:txBody>
          </p:sp>
          <p:sp>
            <p:nvSpPr>
              <p:cNvPr id="53" name="TextBox 52">
                <a:hlinkClick r:id="rId7" action="ppaction://hlinksldjump"/>
              </p:cNvPr>
              <p:cNvSpPr txBox="1"/>
              <p:nvPr/>
            </p:nvSpPr>
            <p:spPr>
              <a:xfrm>
                <a:off x="4357360" y="2782227"/>
                <a:ext cx="1512000" cy="1296187"/>
              </a:xfrm>
              <a:prstGeom prst="rect">
                <a:avLst/>
              </a:prstGeom>
              <a:solidFill>
                <a:schemeClr val="bg1"/>
              </a:solidFill>
              <a:ln w="12700">
                <a:solidFill>
                  <a:srgbClr val="E36C0A"/>
                </a:solidFill>
              </a:ln>
              <a:scene3d>
                <a:camera prst="orthographicFront"/>
                <a:lightRig rig="threePt" dir="t"/>
              </a:scene3d>
              <a:sp3d>
                <a:bevelT/>
              </a:sp3d>
            </p:spPr>
            <p:txBody>
              <a:bodyPr wrap="square" rtlCol="0" anchor="ctr" anchorCtr="0">
                <a:noAutofit/>
              </a:bodyPr>
              <a:lstStyle/>
              <a:p>
                <a:pPr algn="ctr"/>
                <a:r>
                  <a:rPr lang="en-GB" sz="1100" b="1" dirty="0">
                    <a:latin typeface="Verdana" panose="020B0604030504040204" pitchFamily="34" charset="0"/>
                    <a:ea typeface="Verdana" panose="020B0604030504040204" pitchFamily="34" charset="0"/>
                  </a:rPr>
                  <a:t>Metallic structure diagrams</a:t>
                </a:r>
              </a:p>
            </p:txBody>
          </p:sp>
          <p:sp>
            <p:nvSpPr>
              <p:cNvPr id="54" name="TextBox 53">
                <a:hlinkClick r:id="rId8" action="ppaction://hlinksldjump"/>
              </p:cNvPr>
              <p:cNvSpPr txBox="1"/>
              <p:nvPr/>
            </p:nvSpPr>
            <p:spPr>
              <a:xfrm>
                <a:off x="5871231" y="2782414"/>
                <a:ext cx="1512000" cy="1296000"/>
              </a:xfrm>
              <a:prstGeom prst="rect">
                <a:avLst/>
              </a:prstGeom>
              <a:solidFill>
                <a:schemeClr val="bg1"/>
              </a:solidFill>
              <a:ln w="12700">
                <a:solidFill>
                  <a:srgbClr val="E36C0A"/>
                </a:solidFill>
              </a:ln>
              <a:scene3d>
                <a:camera prst="orthographicFront"/>
                <a:lightRig rig="threePt" dir="t"/>
              </a:scene3d>
              <a:sp3d>
                <a:bevelT/>
              </a:sp3d>
            </p:spPr>
            <p:txBody>
              <a:bodyPr wrap="square" rtlCol="0" anchor="ctr" anchorCtr="0">
                <a:noAutofit/>
              </a:bodyPr>
              <a:lstStyle/>
              <a:p>
                <a:pPr algn="ctr"/>
                <a:r>
                  <a:rPr lang="en-GB" sz="1100" b="1" dirty="0">
                    <a:latin typeface="Verdana" panose="020B0604030504040204" pitchFamily="34" charset="0"/>
                    <a:ea typeface="Verdana" panose="020B0604030504040204" pitchFamily="34" charset="0"/>
                  </a:rPr>
                  <a:t>Chemical bonding</a:t>
                </a:r>
              </a:p>
            </p:txBody>
          </p:sp>
          <p:sp>
            <p:nvSpPr>
              <p:cNvPr id="55" name="TextBox 54">
                <a:hlinkClick r:id="rId9" action="ppaction://hlinksldjump"/>
              </p:cNvPr>
              <p:cNvSpPr txBox="1"/>
              <p:nvPr/>
            </p:nvSpPr>
            <p:spPr>
              <a:xfrm>
                <a:off x="7385101" y="2782227"/>
                <a:ext cx="1512000" cy="1296187"/>
              </a:xfrm>
              <a:prstGeom prst="rect">
                <a:avLst/>
              </a:prstGeom>
              <a:solidFill>
                <a:schemeClr val="bg1"/>
              </a:solidFill>
              <a:ln w="12700">
                <a:solidFill>
                  <a:srgbClr val="E36C0A"/>
                </a:solidFill>
              </a:ln>
              <a:scene3d>
                <a:camera prst="orthographicFront"/>
                <a:lightRig rig="threePt" dir="t"/>
              </a:scene3d>
              <a:sp3d>
                <a:bevelT/>
              </a:sp3d>
            </p:spPr>
            <p:txBody>
              <a:bodyPr wrap="square" rtlCol="0" anchor="ctr" anchorCtr="0">
                <a:noAutofit/>
              </a:bodyPr>
              <a:lstStyle/>
              <a:p>
                <a:pPr algn="ctr"/>
                <a:r>
                  <a:rPr lang="en-GB" sz="1100" b="1" dirty="0">
                    <a:latin typeface="Verdana" panose="020B0604030504040204" pitchFamily="34" charset="0"/>
                    <a:ea typeface="Verdana" panose="020B0604030504040204" pitchFamily="34" charset="0"/>
                  </a:rPr>
                  <a:t>Metal properties</a:t>
                </a:r>
              </a:p>
            </p:txBody>
          </p:sp>
          <p:sp>
            <p:nvSpPr>
              <p:cNvPr id="61" name="TextBox 60">
                <a:hlinkClick r:id="rId10" action="ppaction://hlinksldjump"/>
              </p:cNvPr>
              <p:cNvSpPr txBox="1"/>
              <p:nvPr/>
            </p:nvSpPr>
            <p:spPr>
              <a:xfrm>
                <a:off x="4356826" y="4162473"/>
                <a:ext cx="1512000" cy="1296000"/>
              </a:xfrm>
              <a:prstGeom prst="rect">
                <a:avLst/>
              </a:prstGeom>
              <a:solidFill>
                <a:schemeClr val="bg1"/>
              </a:solidFill>
              <a:ln w="12700">
                <a:solidFill>
                  <a:srgbClr val="E36C0A"/>
                </a:solidFill>
              </a:ln>
              <a:scene3d>
                <a:camera prst="orthographicFront"/>
                <a:lightRig rig="threePt" dir="t"/>
              </a:scene3d>
              <a:sp3d>
                <a:bevelT/>
              </a:sp3d>
            </p:spPr>
            <p:txBody>
              <a:bodyPr wrap="square" rtlCol="0" anchor="ctr" anchorCtr="0">
                <a:noAutofit/>
              </a:bodyPr>
              <a:lstStyle/>
              <a:p>
                <a:pPr algn="ctr"/>
                <a:r>
                  <a:rPr lang="en-GB" sz="1100" b="1" dirty="0">
                    <a:latin typeface="Verdana" panose="020B0604030504040204" pitchFamily="34" charset="0"/>
                    <a:ea typeface="Verdana" panose="020B0604030504040204" pitchFamily="34" charset="0"/>
                  </a:rPr>
                  <a:t>Sea of electrons</a:t>
                </a:r>
              </a:p>
            </p:txBody>
          </p:sp>
          <p:sp>
            <p:nvSpPr>
              <p:cNvPr id="62" name="TextBox 61">
                <a:hlinkClick r:id="rId11" action="ppaction://hlinksldjump"/>
              </p:cNvPr>
              <p:cNvSpPr txBox="1"/>
              <p:nvPr/>
            </p:nvSpPr>
            <p:spPr>
              <a:xfrm>
                <a:off x="5870430" y="4162473"/>
                <a:ext cx="1513068" cy="1296000"/>
              </a:xfrm>
              <a:prstGeom prst="rect">
                <a:avLst/>
              </a:prstGeom>
              <a:solidFill>
                <a:schemeClr val="bg1"/>
              </a:solidFill>
              <a:ln w="12700">
                <a:solidFill>
                  <a:srgbClr val="E36C0A"/>
                </a:solidFill>
              </a:ln>
              <a:scene3d>
                <a:camera prst="orthographicFront"/>
                <a:lightRig rig="threePt" dir="t"/>
              </a:scene3d>
              <a:sp3d>
                <a:bevelT/>
              </a:sp3d>
            </p:spPr>
            <p:txBody>
              <a:bodyPr wrap="square" rtlCol="0" anchor="ctr" anchorCtr="0">
                <a:noAutofit/>
              </a:bodyPr>
              <a:lstStyle/>
              <a:p>
                <a:pPr algn="ctr"/>
                <a:r>
                  <a:rPr lang="en-GB" sz="1100" b="1" dirty="0">
                    <a:latin typeface="Verdana" panose="020B0604030504040204" pitchFamily="34" charset="0"/>
                    <a:ea typeface="Verdana" panose="020B0604030504040204" pitchFamily="34" charset="0"/>
                  </a:rPr>
                  <a:t>Metallic bonding diagrams</a:t>
                </a:r>
              </a:p>
            </p:txBody>
          </p:sp>
          <p:sp>
            <p:nvSpPr>
              <p:cNvPr id="64" name="TextBox 63">
                <a:hlinkClick r:id="rId12" action="ppaction://hlinksldjump"/>
              </p:cNvPr>
              <p:cNvSpPr txBox="1"/>
              <p:nvPr/>
            </p:nvSpPr>
            <p:spPr>
              <a:xfrm>
                <a:off x="7385101" y="4162286"/>
                <a:ext cx="1512000" cy="1296187"/>
              </a:xfrm>
              <a:prstGeom prst="rect">
                <a:avLst/>
              </a:prstGeom>
              <a:solidFill>
                <a:schemeClr val="bg1"/>
              </a:solidFill>
              <a:ln w="12700">
                <a:solidFill>
                  <a:srgbClr val="E36C0A"/>
                </a:solidFill>
              </a:ln>
              <a:scene3d>
                <a:camera prst="orthographicFront"/>
                <a:lightRig rig="threePt" dir="t"/>
              </a:scene3d>
              <a:sp3d>
                <a:bevelT/>
              </a:sp3d>
            </p:spPr>
            <p:txBody>
              <a:bodyPr wrap="square" rtlCol="0" anchor="ctr" anchorCtr="0">
                <a:noAutofit/>
              </a:bodyPr>
              <a:lstStyle/>
              <a:p>
                <a:pPr algn="ctr"/>
                <a:r>
                  <a:rPr lang="en-GB" sz="1100" b="1" dirty="0">
                    <a:latin typeface="Verdana" panose="020B0604030504040204" pitchFamily="34" charset="0"/>
                    <a:ea typeface="Verdana" panose="020B0604030504040204" pitchFamily="34" charset="0"/>
                  </a:rPr>
                  <a:t>Explaining metals</a:t>
                </a:r>
              </a:p>
            </p:txBody>
          </p:sp>
        </p:grpSp>
        <p:sp>
          <p:nvSpPr>
            <p:cNvPr id="6" name="TextBox 5">
              <a:hlinkClick r:id="rId13" action="ppaction://hlinksldjump"/>
              <a:extLst>
                <a:ext uri="{FF2B5EF4-FFF2-40B4-BE49-F238E27FC236}">
                  <a16:creationId xmlns="" xmlns:a16="http://schemas.microsoft.com/office/drawing/2014/main" id="{3DF97F57-099F-4F7C-8089-4973634227BE}"/>
                </a:ext>
              </a:extLst>
            </p:cNvPr>
            <p:cNvSpPr txBox="1"/>
            <p:nvPr/>
          </p:nvSpPr>
          <p:spPr>
            <a:xfrm>
              <a:off x="1327354" y="4210098"/>
              <a:ext cx="1513068" cy="1296000"/>
            </a:xfrm>
            <a:prstGeom prst="rect">
              <a:avLst/>
            </a:prstGeom>
            <a:solidFill>
              <a:schemeClr val="bg1"/>
            </a:solidFill>
            <a:ln w="12700">
              <a:solidFill>
                <a:srgbClr val="E36C0A"/>
              </a:solidFill>
            </a:ln>
            <a:scene3d>
              <a:camera prst="orthographicFront"/>
              <a:lightRig rig="threePt" dir="t"/>
            </a:scene3d>
            <a:sp3d>
              <a:bevelT/>
            </a:sp3d>
          </p:spPr>
          <p:txBody>
            <a:bodyPr wrap="square" rtlCol="0" anchor="ctr" anchorCtr="0">
              <a:noAutofit/>
            </a:bodyPr>
            <a:lstStyle/>
            <a:p>
              <a:pPr algn="ctr"/>
              <a:r>
                <a:rPr lang="en-GB" sz="1100" b="1" dirty="0">
                  <a:latin typeface="Verdana" panose="020B0604030504040204" pitchFamily="34" charset="0"/>
                  <a:ea typeface="Verdana" panose="020B0604030504040204" pitchFamily="34" charset="0"/>
                </a:rPr>
                <a:t>Electron shells</a:t>
              </a:r>
            </a:p>
          </p:txBody>
        </p:sp>
        <p:sp>
          <p:nvSpPr>
            <p:cNvPr id="7" name="TextBox 6">
              <a:hlinkClick r:id="" action="ppaction://noaction"/>
              <a:extLst>
                <a:ext uri="{FF2B5EF4-FFF2-40B4-BE49-F238E27FC236}">
                  <a16:creationId xmlns="" xmlns:a16="http://schemas.microsoft.com/office/drawing/2014/main" id="{B29B512F-01FE-4DB1-9929-75053CDD8233}"/>
                </a:ext>
              </a:extLst>
            </p:cNvPr>
            <p:cNvSpPr txBox="1"/>
            <p:nvPr/>
          </p:nvSpPr>
          <p:spPr>
            <a:xfrm>
              <a:off x="2842026" y="4210098"/>
              <a:ext cx="1512000" cy="1296000"/>
            </a:xfrm>
            <a:prstGeom prst="rect">
              <a:avLst/>
            </a:prstGeom>
            <a:solidFill>
              <a:schemeClr val="bg1"/>
            </a:solidFill>
            <a:ln w="12700">
              <a:solidFill>
                <a:srgbClr val="E36C0A"/>
              </a:solidFill>
            </a:ln>
            <a:scene3d>
              <a:camera prst="orthographicFront"/>
              <a:lightRig rig="threePt" dir="t"/>
            </a:scene3d>
            <a:sp3d>
              <a:bevelT/>
            </a:sp3d>
          </p:spPr>
          <p:txBody>
            <a:bodyPr wrap="square" rtlCol="0" anchor="ctr" anchorCtr="0">
              <a:noAutofit/>
            </a:bodyPr>
            <a:lstStyle/>
            <a:p>
              <a:pPr algn="ctr"/>
              <a:r>
                <a:rPr lang="en-GB" sz="1100" b="1" dirty="0">
                  <a:latin typeface="Verdana" panose="020B0604030504040204" pitchFamily="34" charset="0"/>
                  <a:ea typeface="Verdana" panose="020B0604030504040204" pitchFamily="34" charset="0"/>
                </a:rPr>
                <a:t>Atomic overlay</a:t>
              </a:r>
            </a:p>
          </p:txBody>
        </p:sp>
      </p:grpSp>
    </p:spTree>
    <p:extLst>
      <p:ext uri="{BB962C8B-B14F-4D97-AF65-F5344CB8AC3E}">
        <p14:creationId xmlns:p14="http://schemas.microsoft.com/office/powerpoint/2010/main" val="80227197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p:cNvPicPr>
            <a:picLocks noChangeAspect="1"/>
          </p:cNvPicPr>
          <p:nvPr/>
        </p:nvPicPr>
        <p:blipFill>
          <a:blip r:embed="rId3"/>
          <a:stretch>
            <a:fillRect/>
          </a:stretch>
        </p:blipFill>
        <p:spPr>
          <a:xfrm>
            <a:off x="-6889" y="645638"/>
            <a:ext cx="9150889" cy="6212362"/>
          </a:xfrm>
          <a:prstGeom prst="rect">
            <a:avLst/>
          </a:prstGeom>
        </p:spPr>
      </p:pic>
      <p:sp>
        <p:nvSpPr>
          <p:cNvPr id="11" name="Title 1"/>
          <p:cNvSpPr txBox="1">
            <a:spLocks/>
          </p:cNvSpPr>
          <p:nvPr/>
        </p:nvSpPr>
        <p:spPr>
          <a:xfrm>
            <a:off x="143751" y="26336"/>
            <a:ext cx="8820737" cy="5760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2000" b="1"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dirty="0"/>
              <a:t>Metal properties (1/2)</a:t>
            </a:r>
            <a:endParaRPr kumimoji="0" lang="en-GB" sz="2000" b="1"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Verdana" panose="020B0604030504040204" pitchFamily="34" charset="0"/>
            </a:endParaRPr>
          </a:p>
        </p:txBody>
      </p:sp>
      <p:sp>
        <p:nvSpPr>
          <p:cNvPr id="12" name="Text Placeholder 16"/>
          <p:cNvSpPr txBox="1">
            <a:spLocks/>
          </p:cNvSpPr>
          <p:nvPr/>
        </p:nvSpPr>
        <p:spPr>
          <a:xfrm>
            <a:off x="457200" y="863125"/>
            <a:ext cx="8069580" cy="3114515"/>
          </a:xfrm>
          <a:prstGeom prst="rect">
            <a:avLst/>
          </a:prstGeom>
        </p:spPr>
        <p:txBody>
          <a:bodyPr vert="horz" lIns="91440" tIns="45720" rIns="91440" bIns="45720" rtlCol="0">
            <a:normAutofit/>
          </a:bodyPr>
          <a:lstStyle>
            <a:lvl1pPr marL="0" indent="0" algn="l" defTabSz="914400" rtl="0" eaLnBrk="1" latinLnBrk="0" hangingPunct="1">
              <a:lnSpc>
                <a:spcPct val="114000"/>
              </a:lnSpc>
              <a:spcBef>
                <a:spcPct val="20000"/>
              </a:spcBef>
              <a:buFont typeface="+mj-lt"/>
              <a:buNone/>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1pPr>
            <a:lvl2pPr marL="971550" indent="-514350" algn="l" defTabSz="914400" rtl="0" eaLnBrk="1" latinLnBrk="0" hangingPunct="1">
              <a:spcBef>
                <a:spcPct val="20000"/>
              </a:spcBef>
              <a:buFont typeface="Arial" panose="020B0604020202020204" pitchFamily="34" charset="0"/>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2pPr>
            <a:lvl3pPr marL="1485900" indent="-571500" algn="l" defTabSz="914400" rtl="0" eaLnBrk="1" latinLnBrk="0" hangingPunct="1">
              <a:spcBef>
                <a:spcPct val="20000"/>
              </a:spcBef>
              <a:buFont typeface="Courier New" panose="02070309020205020404" pitchFamily="49" charset="0"/>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3pPr>
            <a:lvl4pPr marL="1974850" indent="-539750" algn="l" defTabSz="914400" rtl="0" eaLnBrk="1" latinLnBrk="0" hangingPunct="1">
              <a:spcBef>
                <a:spcPct val="20000"/>
              </a:spcBef>
              <a:buFont typeface="Wingdings" panose="05000000000000000000" pitchFamily="2" charset="2"/>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4pPr>
            <a:lvl5pPr marL="2514600" indent="-539750" algn="l" defTabSz="914400" rtl="0" eaLnBrk="1" latinLnBrk="0" hangingPunct="1">
              <a:spcBef>
                <a:spcPct val="20000"/>
              </a:spcBef>
              <a:buFont typeface="Courier New" panose="02070309020205020404" pitchFamily="49" charset="0"/>
              <a:buChar char="o"/>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marR="0" lvl="0" indent="0" algn="l" defTabSz="914400" rtl="0" eaLnBrk="1" fontAlgn="auto" latinLnBrk="0" hangingPunct="1">
              <a:lnSpc>
                <a:spcPct val="114000"/>
              </a:lnSpc>
              <a:spcBef>
                <a:spcPct val="20000"/>
              </a:spcBef>
              <a:spcAft>
                <a:spcPts val="0"/>
              </a:spcAft>
              <a:buClrTx/>
              <a:buSzTx/>
              <a:buFont typeface="+mj-lt"/>
              <a:buNone/>
              <a:tabLst/>
              <a:defRPr/>
            </a:pPr>
            <a:r>
              <a:rPr kumimoji="0" lang="en-US" sz="1800" b="0"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Verdana" panose="020B0604030504040204" pitchFamily="34" charset="0"/>
              </a:rPr>
              <a:t>Metals can conduct electricity. Som</a:t>
            </a:r>
            <a:r>
              <a:rPr lang="en-US" dirty="0"/>
              <a:t>e metals are better electrical conductors than others.</a:t>
            </a:r>
          </a:p>
          <a:p>
            <a:pPr marL="0" marR="0" lvl="0" indent="0" algn="l" defTabSz="914400" rtl="0" eaLnBrk="1" fontAlgn="auto" latinLnBrk="0" hangingPunct="1">
              <a:lnSpc>
                <a:spcPct val="114000"/>
              </a:lnSpc>
              <a:spcBef>
                <a:spcPct val="20000"/>
              </a:spcBef>
              <a:spcAft>
                <a:spcPts val="0"/>
              </a:spcAft>
              <a:buClrTx/>
              <a:buSzTx/>
              <a:buFont typeface="+mj-lt"/>
              <a:buNone/>
              <a:tabLst/>
              <a:defRPr/>
            </a:pPr>
            <a:endParaRPr kumimoji="0" lang="en-US" sz="1800" b="0"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Verdana" panose="020B0604030504040204" pitchFamily="34" charset="0"/>
            </a:endParaRPr>
          </a:p>
          <a:p>
            <a:pPr marL="0" marR="0" lvl="0" indent="0" algn="l" defTabSz="914400" rtl="0" eaLnBrk="1" fontAlgn="auto" latinLnBrk="0" hangingPunct="1">
              <a:lnSpc>
                <a:spcPct val="114000"/>
              </a:lnSpc>
              <a:spcBef>
                <a:spcPct val="20000"/>
              </a:spcBef>
              <a:spcAft>
                <a:spcPts val="0"/>
              </a:spcAft>
              <a:buClrTx/>
              <a:buSzTx/>
              <a:buFont typeface="+mj-lt"/>
              <a:buNone/>
              <a:tabLst/>
              <a:defRPr/>
            </a:pPr>
            <a:r>
              <a:rPr lang="en-US" dirty="0"/>
              <a:t>Metals are malleable meaning that they can be hammered into shape.</a:t>
            </a:r>
            <a:endParaRPr kumimoji="0" lang="en-US" sz="1800" b="0"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Verdana" panose="020B0604030504040204" pitchFamily="34" charset="0"/>
            </a:endParaRPr>
          </a:p>
        </p:txBody>
      </p:sp>
      <p:pic>
        <p:nvPicPr>
          <p:cNvPr id="5" name="Picture 4" descr="A picture containing indoor, table, sitting, vase&#10;&#10;Description automatically generated">
            <a:extLst>
              <a:ext uri="{FF2B5EF4-FFF2-40B4-BE49-F238E27FC236}">
                <a16:creationId xmlns="" xmlns:a16="http://schemas.microsoft.com/office/drawing/2014/main" id="{6A4EB5BA-D986-405C-8413-BF9713D1509E}"/>
              </a:ext>
            </a:extLst>
          </p:cNvPr>
          <p:cNvPicPr/>
          <p:nvPr/>
        </p:nvPicPr>
        <p:blipFill>
          <a:blip r:embed="rId4" cstate="print">
            <a:extLst>
              <a:ext uri="{28A0092B-C50C-407E-A947-70E740481C1C}">
                <a14:useLocalDpi xmlns:a14="http://schemas.microsoft.com/office/drawing/2010/main" val="0"/>
              </a:ext>
            </a:extLst>
          </a:blip>
          <a:stretch>
            <a:fillRect/>
          </a:stretch>
        </p:blipFill>
        <p:spPr>
          <a:xfrm>
            <a:off x="2870834" y="2924174"/>
            <a:ext cx="2707006" cy="2990692"/>
          </a:xfrm>
          <a:prstGeom prst="rect">
            <a:avLst/>
          </a:prstGeom>
        </p:spPr>
      </p:pic>
    </p:spTree>
    <p:extLst>
      <p:ext uri="{BB962C8B-B14F-4D97-AF65-F5344CB8AC3E}">
        <p14:creationId xmlns:p14="http://schemas.microsoft.com/office/powerpoint/2010/main" val="90639257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p:cNvPicPr>
            <a:picLocks noChangeAspect="1"/>
          </p:cNvPicPr>
          <p:nvPr/>
        </p:nvPicPr>
        <p:blipFill>
          <a:blip r:embed="rId3"/>
          <a:stretch>
            <a:fillRect/>
          </a:stretch>
        </p:blipFill>
        <p:spPr>
          <a:xfrm>
            <a:off x="0" y="645638"/>
            <a:ext cx="9150889" cy="6212362"/>
          </a:xfrm>
          <a:prstGeom prst="rect">
            <a:avLst/>
          </a:prstGeom>
        </p:spPr>
      </p:pic>
      <p:sp>
        <p:nvSpPr>
          <p:cNvPr id="11" name="Title 1"/>
          <p:cNvSpPr txBox="1">
            <a:spLocks/>
          </p:cNvSpPr>
          <p:nvPr/>
        </p:nvSpPr>
        <p:spPr>
          <a:xfrm>
            <a:off x="143751" y="26336"/>
            <a:ext cx="8820737" cy="5760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2000" b="1"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000" b="1"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Verdana" panose="020B0604030504040204" pitchFamily="34" charset="0"/>
              </a:rPr>
              <a:t>Metal properties (2/2)</a:t>
            </a:r>
            <a:endParaRPr kumimoji="0" lang="en-GB" sz="2000" b="1"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Verdana" panose="020B0604030504040204" pitchFamily="34" charset="0"/>
            </a:endParaRPr>
          </a:p>
        </p:txBody>
      </p:sp>
      <p:sp>
        <p:nvSpPr>
          <p:cNvPr id="34" name="Rectangle 33"/>
          <p:cNvSpPr/>
          <p:nvPr/>
        </p:nvSpPr>
        <p:spPr>
          <a:xfrm>
            <a:off x="307887" y="4027056"/>
            <a:ext cx="5687471" cy="540142"/>
          </a:xfrm>
          <a:prstGeom prst="rect">
            <a:avLst/>
          </a:prstGeom>
          <a:solidFill>
            <a:srgbClr val="FAFAEA"/>
          </a:solidFill>
          <a:ln>
            <a:solidFill>
              <a:srgbClr val="10253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6" name="Rectangle 35"/>
          <p:cNvSpPr/>
          <p:nvPr/>
        </p:nvSpPr>
        <p:spPr>
          <a:xfrm>
            <a:off x="307887" y="4686874"/>
            <a:ext cx="5687471" cy="540142"/>
          </a:xfrm>
          <a:prstGeom prst="rect">
            <a:avLst/>
          </a:prstGeom>
          <a:solidFill>
            <a:srgbClr val="FAFAEA"/>
          </a:solidFill>
          <a:ln>
            <a:solidFill>
              <a:srgbClr val="10253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7" name="Rectangle 36"/>
          <p:cNvSpPr/>
          <p:nvPr/>
        </p:nvSpPr>
        <p:spPr>
          <a:xfrm>
            <a:off x="307887" y="5346692"/>
            <a:ext cx="5687471" cy="540142"/>
          </a:xfrm>
          <a:prstGeom prst="rect">
            <a:avLst/>
          </a:prstGeom>
          <a:solidFill>
            <a:srgbClr val="FAFAEA"/>
          </a:solidFill>
          <a:ln>
            <a:solidFill>
              <a:srgbClr val="10253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9" name="TextBox 38"/>
          <p:cNvSpPr txBox="1"/>
          <p:nvPr/>
        </p:nvSpPr>
        <p:spPr>
          <a:xfrm>
            <a:off x="345062" y="4114790"/>
            <a:ext cx="319176" cy="369332"/>
          </a:xfrm>
          <a:prstGeom prst="rect">
            <a:avLst/>
          </a:prstGeom>
          <a:noFill/>
        </p:spPr>
        <p:txBody>
          <a:bodyPr wrap="square" rtlCol="0">
            <a:spAutoFit/>
          </a:bodyPr>
          <a:lstStyle/>
          <a:p>
            <a:pPr algn="ctr"/>
            <a:r>
              <a:rPr lang="en-GB" dirty="0">
                <a:solidFill>
                  <a:srgbClr val="10253F"/>
                </a:solidFill>
                <a:latin typeface="Verdana" panose="020B0604030504040204" pitchFamily="34" charset="0"/>
                <a:ea typeface="Verdana" panose="020B0604030504040204" pitchFamily="34" charset="0"/>
              </a:rPr>
              <a:t>A</a:t>
            </a:r>
          </a:p>
        </p:txBody>
      </p:sp>
      <p:sp>
        <p:nvSpPr>
          <p:cNvPr id="40" name="TextBox 39"/>
          <p:cNvSpPr txBox="1"/>
          <p:nvPr/>
        </p:nvSpPr>
        <p:spPr>
          <a:xfrm>
            <a:off x="664238" y="4112461"/>
            <a:ext cx="5331120" cy="369332"/>
          </a:xfrm>
          <a:prstGeom prst="rect">
            <a:avLst/>
          </a:prstGeom>
          <a:noFill/>
        </p:spPr>
        <p:txBody>
          <a:bodyPr wrap="square" rtlCol="0" anchor="ctr" anchorCtr="0">
            <a:noAutofit/>
          </a:bodyPr>
          <a:lstStyle/>
          <a:p>
            <a:r>
              <a:rPr lang="en-GB" dirty="0">
                <a:solidFill>
                  <a:srgbClr val="10253F"/>
                </a:solidFill>
                <a:latin typeface="Verdana" panose="020B0604030504040204" pitchFamily="34" charset="0"/>
                <a:ea typeface="Verdana" panose="020B0604030504040204" pitchFamily="34" charset="0"/>
              </a:rPr>
              <a:t>A metals conducts electricity.</a:t>
            </a:r>
          </a:p>
        </p:txBody>
      </p:sp>
      <p:sp>
        <p:nvSpPr>
          <p:cNvPr id="41" name="TextBox 40"/>
          <p:cNvSpPr txBox="1"/>
          <p:nvPr/>
        </p:nvSpPr>
        <p:spPr>
          <a:xfrm>
            <a:off x="345062" y="4772208"/>
            <a:ext cx="319176" cy="369332"/>
          </a:xfrm>
          <a:prstGeom prst="rect">
            <a:avLst/>
          </a:prstGeom>
          <a:noFill/>
        </p:spPr>
        <p:txBody>
          <a:bodyPr wrap="square" rtlCol="0">
            <a:spAutoFit/>
          </a:bodyPr>
          <a:lstStyle/>
          <a:p>
            <a:pPr algn="ctr"/>
            <a:r>
              <a:rPr lang="en-GB" dirty="0">
                <a:solidFill>
                  <a:srgbClr val="10253F"/>
                </a:solidFill>
                <a:latin typeface="Verdana" panose="020B0604030504040204" pitchFamily="34" charset="0"/>
                <a:ea typeface="Verdana" panose="020B0604030504040204" pitchFamily="34" charset="0"/>
              </a:rPr>
              <a:t>B</a:t>
            </a:r>
          </a:p>
        </p:txBody>
      </p:sp>
      <p:sp>
        <p:nvSpPr>
          <p:cNvPr id="42" name="TextBox 41"/>
          <p:cNvSpPr txBox="1"/>
          <p:nvPr/>
        </p:nvSpPr>
        <p:spPr>
          <a:xfrm>
            <a:off x="664238" y="4769879"/>
            <a:ext cx="5331120" cy="369332"/>
          </a:xfrm>
          <a:prstGeom prst="rect">
            <a:avLst/>
          </a:prstGeom>
          <a:noFill/>
        </p:spPr>
        <p:txBody>
          <a:bodyPr wrap="square" rtlCol="0" anchor="ctr" anchorCtr="0">
            <a:noAutofit/>
          </a:bodyPr>
          <a:lstStyle/>
          <a:p>
            <a:r>
              <a:rPr lang="en-GB" dirty="0">
                <a:solidFill>
                  <a:srgbClr val="10253F"/>
                </a:solidFill>
                <a:latin typeface="Verdana" panose="020B0604030504040204" pitchFamily="34" charset="0"/>
                <a:ea typeface="Verdana" panose="020B0604030504040204" pitchFamily="34" charset="0"/>
              </a:rPr>
              <a:t>A metal is malleable.</a:t>
            </a:r>
          </a:p>
        </p:txBody>
      </p:sp>
      <p:sp>
        <p:nvSpPr>
          <p:cNvPr id="43" name="TextBox 42"/>
          <p:cNvSpPr txBox="1"/>
          <p:nvPr/>
        </p:nvSpPr>
        <p:spPr>
          <a:xfrm>
            <a:off x="345062" y="5432026"/>
            <a:ext cx="319176" cy="369332"/>
          </a:xfrm>
          <a:prstGeom prst="rect">
            <a:avLst/>
          </a:prstGeom>
          <a:noFill/>
        </p:spPr>
        <p:txBody>
          <a:bodyPr wrap="square" rtlCol="0">
            <a:spAutoFit/>
          </a:bodyPr>
          <a:lstStyle/>
          <a:p>
            <a:pPr algn="ctr"/>
            <a:r>
              <a:rPr lang="en-GB" dirty="0">
                <a:solidFill>
                  <a:srgbClr val="10253F"/>
                </a:solidFill>
                <a:latin typeface="Verdana" panose="020B0604030504040204" pitchFamily="34" charset="0"/>
                <a:ea typeface="Verdana" panose="020B0604030504040204" pitchFamily="34" charset="0"/>
              </a:rPr>
              <a:t>C</a:t>
            </a:r>
          </a:p>
        </p:txBody>
      </p:sp>
      <p:sp>
        <p:nvSpPr>
          <p:cNvPr id="44" name="TextBox 43"/>
          <p:cNvSpPr txBox="1"/>
          <p:nvPr/>
        </p:nvSpPr>
        <p:spPr>
          <a:xfrm>
            <a:off x="664238" y="5429697"/>
            <a:ext cx="5331120" cy="369332"/>
          </a:xfrm>
          <a:prstGeom prst="rect">
            <a:avLst/>
          </a:prstGeom>
          <a:noFill/>
        </p:spPr>
        <p:txBody>
          <a:bodyPr wrap="square" rtlCol="0" anchor="ctr" anchorCtr="0">
            <a:noAutofit/>
          </a:bodyPr>
          <a:lstStyle/>
          <a:p>
            <a:r>
              <a:rPr lang="en-GB" dirty="0">
                <a:solidFill>
                  <a:srgbClr val="10253F"/>
                </a:solidFill>
                <a:latin typeface="Verdana" panose="020B0604030504040204" pitchFamily="34" charset="0"/>
                <a:ea typeface="Verdana" panose="020B0604030504040204" pitchFamily="34" charset="0"/>
              </a:rPr>
              <a:t>Some metals ae better electrical conductors than others.</a:t>
            </a:r>
          </a:p>
        </p:txBody>
      </p:sp>
      <p:grpSp>
        <p:nvGrpSpPr>
          <p:cNvPr id="73" name="Group 72"/>
          <p:cNvGrpSpPr/>
          <p:nvPr/>
        </p:nvGrpSpPr>
        <p:grpSpPr>
          <a:xfrm>
            <a:off x="6070289" y="4027056"/>
            <a:ext cx="2730061" cy="544860"/>
            <a:chOff x="5846013" y="2914258"/>
            <a:chExt cx="2954337" cy="544860"/>
          </a:xfrm>
        </p:grpSpPr>
        <p:sp>
          <p:nvSpPr>
            <p:cNvPr id="49" name="Rectangle 48"/>
            <p:cNvSpPr/>
            <p:nvPr/>
          </p:nvSpPr>
          <p:spPr>
            <a:xfrm>
              <a:off x="5846013" y="2914258"/>
              <a:ext cx="2954337" cy="540142"/>
            </a:xfrm>
            <a:prstGeom prst="rect">
              <a:avLst/>
            </a:prstGeom>
            <a:solidFill>
              <a:srgbClr val="FAFAEA"/>
            </a:solidFill>
            <a:ln>
              <a:solidFill>
                <a:srgbClr val="10253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cxnSp>
          <p:nvCxnSpPr>
            <p:cNvPr id="5" name="Straight Connector 4"/>
            <p:cNvCxnSpPr/>
            <p:nvPr/>
          </p:nvCxnSpPr>
          <p:spPr>
            <a:xfrm>
              <a:off x="7323826" y="2914258"/>
              <a:ext cx="0" cy="540142"/>
            </a:xfrm>
            <a:prstGeom prst="line">
              <a:avLst/>
            </a:prstGeom>
            <a:ln>
              <a:solidFill>
                <a:srgbClr val="10253F"/>
              </a:solidFill>
            </a:ln>
          </p:spPr>
          <p:style>
            <a:lnRef idx="1">
              <a:schemeClr val="accent1"/>
            </a:lnRef>
            <a:fillRef idx="0">
              <a:schemeClr val="accent1"/>
            </a:fillRef>
            <a:effectRef idx="0">
              <a:schemeClr val="accent1"/>
            </a:effectRef>
            <a:fontRef idx="minor">
              <a:schemeClr val="tx1"/>
            </a:fontRef>
          </p:style>
        </p:cxnSp>
        <p:cxnSp>
          <p:nvCxnSpPr>
            <p:cNvPr id="54" name="Straight Connector 53"/>
            <p:cNvCxnSpPr/>
            <p:nvPr/>
          </p:nvCxnSpPr>
          <p:spPr>
            <a:xfrm>
              <a:off x="6584919" y="2918976"/>
              <a:ext cx="0" cy="540142"/>
            </a:xfrm>
            <a:prstGeom prst="line">
              <a:avLst/>
            </a:prstGeom>
            <a:ln>
              <a:solidFill>
                <a:srgbClr val="10253F"/>
              </a:solidFill>
            </a:ln>
          </p:spPr>
          <p:style>
            <a:lnRef idx="1">
              <a:schemeClr val="accent1"/>
            </a:lnRef>
            <a:fillRef idx="0">
              <a:schemeClr val="accent1"/>
            </a:fillRef>
            <a:effectRef idx="0">
              <a:schemeClr val="accent1"/>
            </a:effectRef>
            <a:fontRef idx="minor">
              <a:schemeClr val="tx1"/>
            </a:fontRef>
          </p:style>
        </p:cxnSp>
        <p:cxnSp>
          <p:nvCxnSpPr>
            <p:cNvPr id="56" name="Straight Connector 55"/>
            <p:cNvCxnSpPr/>
            <p:nvPr/>
          </p:nvCxnSpPr>
          <p:spPr>
            <a:xfrm>
              <a:off x="8062087" y="2916487"/>
              <a:ext cx="0" cy="540142"/>
            </a:xfrm>
            <a:prstGeom prst="line">
              <a:avLst/>
            </a:prstGeom>
            <a:ln>
              <a:solidFill>
                <a:srgbClr val="10253F"/>
              </a:solidFill>
            </a:ln>
          </p:spPr>
          <p:style>
            <a:lnRef idx="1">
              <a:schemeClr val="accent1"/>
            </a:lnRef>
            <a:fillRef idx="0">
              <a:schemeClr val="accent1"/>
            </a:fillRef>
            <a:effectRef idx="0">
              <a:schemeClr val="accent1"/>
            </a:effectRef>
            <a:fontRef idx="minor">
              <a:schemeClr val="tx1"/>
            </a:fontRef>
          </p:style>
        </p:cxnSp>
      </p:grpSp>
      <p:grpSp>
        <p:nvGrpSpPr>
          <p:cNvPr id="74" name="Group 73"/>
          <p:cNvGrpSpPr/>
          <p:nvPr/>
        </p:nvGrpSpPr>
        <p:grpSpPr>
          <a:xfrm>
            <a:off x="6070289" y="4686874"/>
            <a:ext cx="2730061" cy="544860"/>
            <a:chOff x="5846013" y="3574076"/>
            <a:chExt cx="2954337" cy="544860"/>
          </a:xfrm>
        </p:grpSpPr>
        <p:sp>
          <p:nvSpPr>
            <p:cNvPr id="51" name="Rectangle 50"/>
            <p:cNvSpPr/>
            <p:nvPr/>
          </p:nvSpPr>
          <p:spPr>
            <a:xfrm>
              <a:off x="5846013" y="3574076"/>
              <a:ext cx="2954337" cy="540142"/>
            </a:xfrm>
            <a:prstGeom prst="rect">
              <a:avLst/>
            </a:prstGeom>
            <a:solidFill>
              <a:srgbClr val="FAFAEA"/>
            </a:solidFill>
            <a:ln>
              <a:solidFill>
                <a:srgbClr val="10253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cxnSp>
          <p:nvCxnSpPr>
            <p:cNvPr id="57" name="Straight Connector 56"/>
            <p:cNvCxnSpPr/>
            <p:nvPr/>
          </p:nvCxnSpPr>
          <p:spPr>
            <a:xfrm>
              <a:off x="7320305" y="3574076"/>
              <a:ext cx="0" cy="540142"/>
            </a:xfrm>
            <a:prstGeom prst="line">
              <a:avLst/>
            </a:prstGeom>
            <a:ln>
              <a:solidFill>
                <a:srgbClr val="10253F"/>
              </a:solidFill>
            </a:ln>
          </p:spPr>
          <p:style>
            <a:lnRef idx="1">
              <a:schemeClr val="accent1"/>
            </a:lnRef>
            <a:fillRef idx="0">
              <a:schemeClr val="accent1"/>
            </a:fillRef>
            <a:effectRef idx="0">
              <a:schemeClr val="accent1"/>
            </a:effectRef>
            <a:fontRef idx="minor">
              <a:schemeClr val="tx1"/>
            </a:fontRef>
          </p:style>
        </p:cxnSp>
        <p:cxnSp>
          <p:nvCxnSpPr>
            <p:cNvPr id="58" name="Straight Connector 57"/>
            <p:cNvCxnSpPr/>
            <p:nvPr/>
          </p:nvCxnSpPr>
          <p:spPr>
            <a:xfrm>
              <a:off x="6581398" y="3578794"/>
              <a:ext cx="0" cy="540142"/>
            </a:xfrm>
            <a:prstGeom prst="line">
              <a:avLst/>
            </a:prstGeom>
            <a:ln>
              <a:solidFill>
                <a:srgbClr val="10253F"/>
              </a:solidFill>
            </a:ln>
          </p:spPr>
          <p:style>
            <a:lnRef idx="1">
              <a:schemeClr val="accent1"/>
            </a:lnRef>
            <a:fillRef idx="0">
              <a:schemeClr val="accent1"/>
            </a:fillRef>
            <a:effectRef idx="0">
              <a:schemeClr val="accent1"/>
            </a:effectRef>
            <a:fontRef idx="minor">
              <a:schemeClr val="tx1"/>
            </a:fontRef>
          </p:style>
        </p:cxnSp>
        <p:cxnSp>
          <p:nvCxnSpPr>
            <p:cNvPr id="59" name="Straight Connector 58"/>
            <p:cNvCxnSpPr/>
            <p:nvPr/>
          </p:nvCxnSpPr>
          <p:spPr>
            <a:xfrm>
              <a:off x="8058566" y="3576305"/>
              <a:ext cx="0" cy="540142"/>
            </a:xfrm>
            <a:prstGeom prst="line">
              <a:avLst/>
            </a:prstGeom>
            <a:ln>
              <a:solidFill>
                <a:srgbClr val="10253F"/>
              </a:solidFill>
            </a:ln>
          </p:spPr>
          <p:style>
            <a:lnRef idx="1">
              <a:schemeClr val="accent1"/>
            </a:lnRef>
            <a:fillRef idx="0">
              <a:schemeClr val="accent1"/>
            </a:fillRef>
            <a:effectRef idx="0">
              <a:schemeClr val="accent1"/>
            </a:effectRef>
            <a:fontRef idx="minor">
              <a:schemeClr val="tx1"/>
            </a:fontRef>
          </p:style>
        </p:cxnSp>
      </p:grpSp>
      <p:grpSp>
        <p:nvGrpSpPr>
          <p:cNvPr id="75" name="Group 74"/>
          <p:cNvGrpSpPr/>
          <p:nvPr/>
        </p:nvGrpSpPr>
        <p:grpSpPr>
          <a:xfrm>
            <a:off x="6070289" y="5346692"/>
            <a:ext cx="2730061" cy="549393"/>
            <a:chOff x="5846013" y="4233894"/>
            <a:chExt cx="2954337" cy="549393"/>
          </a:xfrm>
        </p:grpSpPr>
        <p:sp>
          <p:nvSpPr>
            <p:cNvPr id="52" name="Rectangle 51"/>
            <p:cNvSpPr/>
            <p:nvPr/>
          </p:nvSpPr>
          <p:spPr>
            <a:xfrm>
              <a:off x="5846013" y="4233894"/>
              <a:ext cx="2954337" cy="540142"/>
            </a:xfrm>
            <a:prstGeom prst="rect">
              <a:avLst/>
            </a:prstGeom>
            <a:solidFill>
              <a:srgbClr val="FAFAEA"/>
            </a:solidFill>
            <a:ln>
              <a:solidFill>
                <a:srgbClr val="10253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cxnSp>
          <p:nvCxnSpPr>
            <p:cNvPr id="60" name="Straight Connector 59"/>
            <p:cNvCxnSpPr/>
            <p:nvPr/>
          </p:nvCxnSpPr>
          <p:spPr>
            <a:xfrm>
              <a:off x="7320305" y="4238427"/>
              <a:ext cx="0" cy="540142"/>
            </a:xfrm>
            <a:prstGeom prst="line">
              <a:avLst/>
            </a:prstGeom>
            <a:ln>
              <a:solidFill>
                <a:srgbClr val="10253F"/>
              </a:solidFill>
            </a:ln>
          </p:spPr>
          <p:style>
            <a:lnRef idx="1">
              <a:schemeClr val="accent1"/>
            </a:lnRef>
            <a:fillRef idx="0">
              <a:schemeClr val="accent1"/>
            </a:fillRef>
            <a:effectRef idx="0">
              <a:schemeClr val="accent1"/>
            </a:effectRef>
            <a:fontRef idx="minor">
              <a:schemeClr val="tx1"/>
            </a:fontRef>
          </p:style>
        </p:cxnSp>
        <p:cxnSp>
          <p:nvCxnSpPr>
            <p:cNvPr id="61" name="Straight Connector 60"/>
            <p:cNvCxnSpPr/>
            <p:nvPr/>
          </p:nvCxnSpPr>
          <p:spPr>
            <a:xfrm>
              <a:off x="6581398" y="4243145"/>
              <a:ext cx="0" cy="540142"/>
            </a:xfrm>
            <a:prstGeom prst="line">
              <a:avLst/>
            </a:prstGeom>
            <a:ln>
              <a:solidFill>
                <a:srgbClr val="10253F"/>
              </a:solidFill>
            </a:ln>
          </p:spPr>
          <p:style>
            <a:lnRef idx="1">
              <a:schemeClr val="accent1"/>
            </a:lnRef>
            <a:fillRef idx="0">
              <a:schemeClr val="accent1"/>
            </a:fillRef>
            <a:effectRef idx="0">
              <a:schemeClr val="accent1"/>
            </a:effectRef>
            <a:fontRef idx="minor">
              <a:schemeClr val="tx1"/>
            </a:fontRef>
          </p:style>
        </p:cxnSp>
        <p:cxnSp>
          <p:nvCxnSpPr>
            <p:cNvPr id="62" name="Straight Connector 61"/>
            <p:cNvCxnSpPr/>
            <p:nvPr/>
          </p:nvCxnSpPr>
          <p:spPr>
            <a:xfrm>
              <a:off x="8058566" y="4240656"/>
              <a:ext cx="0" cy="540142"/>
            </a:xfrm>
            <a:prstGeom prst="line">
              <a:avLst/>
            </a:prstGeom>
            <a:ln>
              <a:solidFill>
                <a:srgbClr val="10253F"/>
              </a:solidFill>
            </a:ln>
          </p:spPr>
          <p:style>
            <a:lnRef idx="1">
              <a:schemeClr val="accent1"/>
            </a:lnRef>
            <a:fillRef idx="0">
              <a:schemeClr val="accent1"/>
            </a:fillRef>
            <a:effectRef idx="0">
              <a:schemeClr val="accent1"/>
            </a:effectRef>
            <a:fontRef idx="minor">
              <a:schemeClr val="tx1"/>
            </a:fontRef>
          </p:style>
        </p:cxnSp>
      </p:grpSp>
      <p:grpSp>
        <p:nvGrpSpPr>
          <p:cNvPr id="10" name="Group 9"/>
          <p:cNvGrpSpPr/>
          <p:nvPr/>
        </p:nvGrpSpPr>
        <p:grpSpPr>
          <a:xfrm>
            <a:off x="6070289" y="3071758"/>
            <a:ext cx="2730061" cy="838779"/>
            <a:chOff x="5846013" y="2252879"/>
            <a:chExt cx="2954337" cy="544860"/>
          </a:xfrm>
        </p:grpSpPr>
        <p:sp>
          <p:nvSpPr>
            <p:cNvPr id="69" name="Rectangle 68"/>
            <p:cNvSpPr/>
            <p:nvPr/>
          </p:nvSpPr>
          <p:spPr>
            <a:xfrm>
              <a:off x="5846013" y="2252879"/>
              <a:ext cx="2954337" cy="540142"/>
            </a:xfrm>
            <a:prstGeom prst="rect">
              <a:avLst/>
            </a:prstGeom>
            <a:solidFill>
              <a:srgbClr val="FAFAEA"/>
            </a:solidFill>
            <a:ln>
              <a:solidFill>
                <a:srgbClr val="10253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cxnSp>
          <p:nvCxnSpPr>
            <p:cNvPr id="70" name="Straight Connector 69"/>
            <p:cNvCxnSpPr/>
            <p:nvPr/>
          </p:nvCxnSpPr>
          <p:spPr>
            <a:xfrm>
              <a:off x="7323826" y="2252879"/>
              <a:ext cx="0" cy="540142"/>
            </a:xfrm>
            <a:prstGeom prst="line">
              <a:avLst/>
            </a:prstGeom>
            <a:ln>
              <a:solidFill>
                <a:srgbClr val="10253F"/>
              </a:solidFill>
            </a:ln>
          </p:spPr>
          <p:style>
            <a:lnRef idx="1">
              <a:schemeClr val="accent1"/>
            </a:lnRef>
            <a:fillRef idx="0">
              <a:schemeClr val="accent1"/>
            </a:fillRef>
            <a:effectRef idx="0">
              <a:schemeClr val="accent1"/>
            </a:effectRef>
            <a:fontRef idx="minor">
              <a:schemeClr val="tx1"/>
            </a:fontRef>
          </p:style>
        </p:cxnSp>
        <p:cxnSp>
          <p:nvCxnSpPr>
            <p:cNvPr id="71" name="Straight Connector 70"/>
            <p:cNvCxnSpPr/>
            <p:nvPr/>
          </p:nvCxnSpPr>
          <p:spPr>
            <a:xfrm>
              <a:off x="6584919" y="2257597"/>
              <a:ext cx="0" cy="540142"/>
            </a:xfrm>
            <a:prstGeom prst="line">
              <a:avLst/>
            </a:prstGeom>
            <a:ln>
              <a:solidFill>
                <a:srgbClr val="10253F"/>
              </a:solidFill>
            </a:ln>
          </p:spPr>
          <p:style>
            <a:lnRef idx="1">
              <a:schemeClr val="accent1"/>
            </a:lnRef>
            <a:fillRef idx="0">
              <a:schemeClr val="accent1"/>
            </a:fillRef>
            <a:effectRef idx="0">
              <a:schemeClr val="accent1"/>
            </a:effectRef>
            <a:fontRef idx="minor">
              <a:schemeClr val="tx1"/>
            </a:fontRef>
          </p:style>
        </p:cxnSp>
        <p:cxnSp>
          <p:nvCxnSpPr>
            <p:cNvPr id="72" name="Straight Connector 71"/>
            <p:cNvCxnSpPr/>
            <p:nvPr/>
          </p:nvCxnSpPr>
          <p:spPr>
            <a:xfrm>
              <a:off x="8062087" y="2255108"/>
              <a:ext cx="0" cy="540142"/>
            </a:xfrm>
            <a:prstGeom prst="line">
              <a:avLst/>
            </a:prstGeom>
            <a:ln>
              <a:solidFill>
                <a:srgbClr val="10253F"/>
              </a:solidFill>
            </a:ln>
          </p:spPr>
          <p:style>
            <a:lnRef idx="1">
              <a:schemeClr val="accent1"/>
            </a:lnRef>
            <a:fillRef idx="0">
              <a:schemeClr val="accent1"/>
            </a:fillRef>
            <a:effectRef idx="0">
              <a:schemeClr val="accent1"/>
            </a:effectRef>
            <a:fontRef idx="minor">
              <a:schemeClr val="tx1"/>
            </a:fontRef>
          </p:style>
        </p:cxnSp>
      </p:grpSp>
      <p:sp>
        <p:nvSpPr>
          <p:cNvPr id="6" name="TextBox 5"/>
          <p:cNvSpPr txBox="1"/>
          <p:nvPr/>
        </p:nvSpPr>
        <p:spPr>
          <a:xfrm>
            <a:off x="6070289" y="3075441"/>
            <a:ext cx="684000" cy="830997"/>
          </a:xfrm>
          <a:prstGeom prst="rect">
            <a:avLst/>
          </a:prstGeom>
          <a:noFill/>
          <a:ln>
            <a:noFill/>
          </a:ln>
        </p:spPr>
        <p:txBody>
          <a:bodyPr wrap="square" rtlCol="0">
            <a:spAutoFit/>
          </a:bodyPr>
          <a:lstStyle/>
          <a:p>
            <a:pPr algn="ctr"/>
            <a:r>
              <a:rPr lang="en-GB" sz="1200" dirty="0">
                <a:solidFill>
                  <a:srgbClr val="10253F"/>
                </a:solidFill>
                <a:latin typeface="Verdana" panose="020B0604030504040204" pitchFamily="34" charset="0"/>
                <a:ea typeface="Verdana" panose="020B0604030504040204" pitchFamily="34" charset="0"/>
              </a:rPr>
              <a:t>I am </a:t>
            </a:r>
            <a:r>
              <a:rPr lang="en-GB" sz="1200" b="1" dirty="0">
                <a:solidFill>
                  <a:srgbClr val="10253F"/>
                </a:solidFill>
                <a:latin typeface="Verdana" panose="020B0604030504040204" pitchFamily="34" charset="0"/>
                <a:ea typeface="Verdana" panose="020B0604030504040204" pitchFamily="34" charset="0"/>
              </a:rPr>
              <a:t>sure</a:t>
            </a:r>
            <a:r>
              <a:rPr lang="en-GB" sz="1200" dirty="0">
                <a:solidFill>
                  <a:srgbClr val="10253F"/>
                </a:solidFill>
                <a:latin typeface="Verdana" panose="020B0604030504040204" pitchFamily="34" charset="0"/>
                <a:ea typeface="Verdana" panose="020B0604030504040204" pitchFamily="34" charset="0"/>
              </a:rPr>
              <a:t> this is right</a:t>
            </a:r>
          </a:p>
        </p:txBody>
      </p:sp>
      <p:sp>
        <p:nvSpPr>
          <p:cNvPr id="78" name="TextBox 77"/>
          <p:cNvSpPr txBox="1"/>
          <p:nvPr/>
        </p:nvSpPr>
        <p:spPr>
          <a:xfrm>
            <a:off x="6756237" y="3075441"/>
            <a:ext cx="684000" cy="830997"/>
          </a:xfrm>
          <a:prstGeom prst="rect">
            <a:avLst/>
          </a:prstGeom>
          <a:noFill/>
          <a:ln>
            <a:noFill/>
          </a:ln>
        </p:spPr>
        <p:txBody>
          <a:bodyPr wrap="square" rtlCol="0">
            <a:spAutoFit/>
          </a:bodyPr>
          <a:lstStyle/>
          <a:p>
            <a:pPr algn="ctr"/>
            <a:r>
              <a:rPr lang="en-GB" sz="1200" dirty="0">
                <a:solidFill>
                  <a:srgbClr val="10253F"/>
                </a:solidFill>
                <a:latin typeface="Verdana" panose="020B0604030504040204" pitchFamily="34" charset="0"/>
                <a:ea typeface="Verdana" panose="020B0604030504040204" pitchFamily="34" charset="0"/>
              </a:rPr>
              <a:t>I </a:t>
            </a:r>
            <a:r>
              <a:rPr lang="en-GB" sz="1200" b="1" dirty="0">
                <a:solidFill>
                  <a:srgbClr val="10253F"/>
                </a:solidFill>
                <a:latin typeface="Verdana" panose="020B0604030504040204" pitchFamily="34" charset="0"/>
                <a:ea typeface="Verdana" panose="020B0604030504040204" pitchFamily="34" charset="0"/>
              </a:rPr>
              <a:t>think</a:t>
            </a:r>
            <a:r>
              <a:rPr lang="en-GB" sz="1200" dirty="0">
                <a:solidFill>
                  <a:srgbClr val="10253F"/>
                </a:solidFill>
                <a:latin typeface="Verdana" panose="020B0604030504040204" pitchFamily="34" charset="0"/>
                <a:ea typeface="Verdana" panose="020B0604030504040204" pitchFamily="34" charset="0"/>
              </a:rPr>
              <a:t> this is right</a:t>
            </a:r>
          </a:p>
        </p:txBody>
      </p:sp>
      <p:sp>
        <p:nvSpPr>
          <p:cNvPr id="79" name="TextBox 78"/>
          <p:cNvSpPr txBox="1"/>
          <p:nvPr/>
        </p:nvSpPr>
        <p:spPr>
          <a:xfrm>
            <a:off x="7435318" y="3075441"/>
            <a:ext cx="684000" cy="830997"/>
          </a:xfrm>
          <a:prstGeom prst="rect">
            <a:avLst/>
          </a:prstGeom>
          <a:noFill/>
          <a:ln>
            <a:noFill/>
          </a:ln>
        </p:spPr>
        <p:txBody>
          <a:bodyPr wrap="square" rtlCol="0">
            <a:spAutoFit/>
          </a:bodyPr>
          <a:lstStyle/>
          <a:p>
            <a:pPr algn="ctr"/>
            <a:r>
              <a:rPr lang="en-GB" sz="1200" dirty="0">
                <a:solidFill>
                  <a:srgbClr val="10253F"/>
                </a:solidFill>
                <a:latin typeface="Verdana" panose="020B0604030504040204" pitchFamily="34" charset="0"/>
                <a:ea typeface="Verdana" panose="020B0604030504040204" pitchFamily="34" charset="0"/>
              </a:rPr>
              <a:t>I </a:t>
            </a:r>
            <a:r>
              <a:rPr lang="en-GB" sz="1200" b="1" dirty="0">
                <a:solidFill>
                  <a:srgbClr val="10253F"/>
                </a:solidFill>
                <a:latin typeface="Verdana" panose="020B0604030504040204" pitchFamily="34" charset="0"/>
                <a:ea typeface="Verdana" panose="020B0604030504040204" pitchFamily="34" charset="0"/>
              </a:rPr>
              <a:t>think</a:t>
            </a:r>
            <a:r>
              <a:rPr lang="en-GB" sz="1200" dirty="0">
                <a:solidFill>
                  <a:srgbClr val="10253F"/>
                </a:solidFill>
                <a:latin typeface="Verdana" panose="020B0604030504040204" pitchFamily="34" charset="0"/>
                <a:ea typeface="Verdana" panose="020B0604030504040204" pitchFamily="34" charset="0"/>
              </a:rPr>
              <a:t> this is wrong</a:t>
            </a:r>
          </a:p>
        </p:txBody>
      </p:sp>
      <p:sp>
        <p:nvSpPr>
          <p:cNvPr id="80" name="TextBox 79"/>
          <p:cNvSpPr txBox="1"/>
          <p:nvPr/>
        </p:nvSpPr>
        <p:spPr>
          <a:xfrm>
            <a:off x="8118580" y="3075441"/>
            <a:ext cx="684000" cy="830997"/>
          </a:xfrm>
          <a:prstGeom prst="rect">
            <a:avLst/>
          </a:prstGeom>
          <a:noFill/>
          <a:ln>
            <a:noFill/>
          </a:ln>
        </p:spPr>
        <p:txBody>
          <a:bodyPr wrap="square" rtlCol="0">
            <a:spAutoFit/>
          </a:bodyPr>
          <a:lstStyle/>
          <a:p>
            <a:pPr algn="ctr"/>
            <a:r>
              <a:rPr lang="en-GB" sz="1200" dirty="0">
                <a:solidFill>
                  <a:srgbClr val="10253F"/>
                </a:solidFill>
                <a:latin typeface="Verdana" panose="020B0604030504040204" pitchFamily="34" charset="0"/>
                <a:ea typeface="Verdana" panose="020B0604030504040204" pitchFamily="34" charset="0"/>
              </a:rPr>
              <a:t>I am </a:t>
            </a:r>
            <a:r>
              <a:rPr lang="en-GB" sz="1200" b="1" dirty="0">
                <a:solidFill>
                  <a:srgbClr val="10253F"/>
                </a:solidFill>
                <a:latin typeface="Verdana" panose="020B0604030504040204" pitchFamily="34" charset="0"/>
                <a:ea typeface="Verdana" panose="020B0604030504040204" pitchFamily="34" charset="0"/>
              </a:rPr>
              <a:t>sure</a:t>
            </a:r>
            <a:r>
              <a:rPr lang="en-GB" sz="1200" dirty="0">
                <a:solidFill>
                  <a:srgbClr val="10253F"/>
                </a:solidFill>
                <a:latin typeface="Verdana" panose="020B0604030504040204" pitchFamily="34" charset="0"/>
                <a:ea typeface="Verdana" panose="020B0604030504040204" pitchFamily="34" charset="0"/>
              </a:rPr>
              <a:t> this is wrong</a:t>
            </a:r>
          </a:p>
        </p:txBody>
      </p:sp>
      <p:sp>
        <p:nvSpPr>
          <p:cNvPr id="2" name="Text Placeholder 16">
            <a:extLst>
              <a:ext uri="{FF2B5EF4-FFF2-40B4-BE49-F238E27FC236}">
                <a16:creationId xmlns="" xmlns:a16="http://schemas.microsoft.com/office/drawing/2014/main" id="{D44151DA-9A2F-4A59-9E15-68B0492D9E32}"/>
              </a:ext>
            </a:extLst>
          </p:cNvPr>
          <p:cNvSpPr txBox="1">
            <a:spLocks/>
          </p:cNvSpPr>
          <p:nvPr/>
        </p:nvSpPr>
        <p:spPr>
          <a:xfrm>
            <a:off x="307887" y="965810"/>
            <a:ext cx="5177790" cy="1760878"/>
          </a:xfrm>
          <a:prstGeom prst="rect">
            <a:avLst/>
          </a:prstGeom>
        </p:spPr>
        <p:txBody>
          <a:bodyPr vert="horz" lIns="91440" tIns="45720" rIns="91440" bIns="45720" rtlCol="0">
            <a:normAutofit fontScale="92500" lnSpcReduction="20000"/>
          </a:bodyPr>
          <a:lstStyle>
            <a:lvl1pPr marL="0" indent="0" algn="l" defTabSz="914400" rtl="0" eaLnBrk="1" latinLnBrk="0" hangingPunct="1">
              <a:lnSpc>
                <a:spcPct val="114000"/>
              </a:lnSpc>
              <a:spcBef>
                <a:spcPct val="20000"/>
              </a:spcBef>
              <a:buFont typeface="+mj-lt"/>
              <a:buNone/>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1pPr>
            <a:lvl2pPr marL="971550" indent="-514350" algn="l" defTabSz="914400" rtl="0" eaLnBrk="1" latinLnBrk="0" hangingPunct="1">
              <a:spcBef>
                <a:spcPct val="20000"/>
              </a:spcBef>
              <a:buFont typeface="Arial" panose="020B0604020202020204" pitchFamily="34" charset="0"/>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2pPr>
            <a:lvl3pPr marL="1485900" indent="-571500" algn="l" defTabSz="914400" rtl="0" eaLnBrk="1" latinLnBrk="0" hangingPunct="1">
              <a:spcBef>
                <a:spcPct val="20000"/>
              </a:spcBef>
              <a:buFont typeface="Courier New" panose="02070309020205020404" pitchFamily="49" charset="0"/>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3pPr>
            <a:lvl4pPr marL="1974850" indent="-539750" algn="l" defTabSz="914400" rtl="0" eaLnBrk="1" latinLnBrk="0" hangingPunct="1">
              <a:spcBef>
                <a:spcPct val="20000"/>
              </a:spcBef>
              <a:buFont typeface="Wingdings" panose="05000000000000000000" pitchFamily="2" charset="2"/>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4pPr>
            <a:lvl5pPr marL="2514600" indent="-539750" algn="l" defTabSz="914400" rtl="0" eaLnBrk="1" latinLnBrk="0" hangingPunct="1">
              <a:spcBef>
                <a:spcPct val="20000"/>
              </a:spcBef>
              <a:buFont typeface="Courier New" panose="02070309020205020404" pitchFamily="49" charset="0"/>
              <a:buChar char="o"/>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marR="0" lvl="0" indent="0" algn="l" defTabSz="914400" rtl="0" eaLnBrk="1" fontAlgn="auto" latinLnBrk="0" hangingPunct="1">
              <a:lnSpc>
                <a:spcPct val="114000"/>
              </a:lnSpc>
              <a:spcBef>
                <a:spcPct val="20000"/>
              </a:spcBef>
              <a:spcAft>
                <a:spcPts val="0"/>
              </a:spcAft>
              <a:buClrTx/>
              <a:buSzTx/>
              <a:buFont typeface="+mj-lt"/>
              <a:buNone/>
              <a:tabLst/>
              <a:defRPr/>
            </a:pPr>
            <a:r>
              <a:rPr kumimoji="0" lang="en-US" sz="1800" b="0" i="0" u="none" strike="noStrike" kern="1200" cap="none" spc="0" normalizeH="0" baseline="0" noProof="0" dirty="0">
                <a:ln>
                  <a:noFill/>
                </a:ln>
                <a:solidFill>
                  <a:srgbClr val="1F497D">
                    <a:lumMod val="50000"/>
                  </a:srgbClr>
                </a:solidFill>
                <a:effectLst/>
                <a:uLnTx/>
                <a:uFillTx/>
                <a:latin typeface="Verdana" panose="020B0604030504040204" pitchFamily="34" charset="0"/>
                <a:ea typeface="Verdana" panose="020B0604030504040204" pitchFamily="34" charset="0"/>
                <a:cs typeface="Verdana" panose="020B0604030504040204" pitchFamily="34" charset="0"/>
              </a:rPr>
              <a:t>A student draws a model of the structure of a metal.</a:t>
            </a:r>
          </a:p>
          <a:p>
            <a:pPr marL="0" marR="0" lvl="0" indent="0" algn="l" defTabSz="914400" rtl="0" eaLnBrk="1" fontAlgn="auto" latinLnBrk="0" hangingPunct="1">
              <a:lnSpc>
                <a:spcPct val="114000"/>
              </a:lnSpc>
              <a:spcBef>
                <a:spcPct val="20000"/>
              </a:spcBef>
              <a:spcAft>
                <a:spcPts val="0"/>
              </a:spcAft>
              <a:buClrTx/>
              <a:buSzTx/>
              <a:buFont typeface="+mj-lt"/>
              <a:buNone/>
              <a:tabLst/>
              <a:defRPr/>
            </a:pPr>
            <a:endParaRPr kumimoji="0" lang="en-US" sz="1800" b="0" i="0" u="none" strike="noStrike" kern="1200" cap="none" spc="0" normalizeH="0" baseline="0" noProof="0" dirty="0">
              <a:ln>
                <a:noFill/>
              </a:ln>
              <a:solidFill>
                <a:srgbClr val="1F497D">
                  <a:lumMod val="50000"/>
                </a:srgbClr>
              </a:solidFill>
              <a:effectLst/>
              <a:uLnTx/>
              <a:uFillTx/>
              <a:latin typeface="Verdana" panose="020B0604030504040204" pitchFamily="34" charset="0"/>
              <a:ea typeface="Verdana" panose="020B0604030504040204" pitchFamily="34" charset="0"/>
              <a:cs typeface="Verdana" panose="020B0604030504040204" pitchFamily="34" charset="0"/>
            </a:endParaRPr>
          </a:p>
          <a:p>
            <a:pPr marL="0" marR="0" lvl="0" indent="0" algn="l" defTabSz="914400" rtl="0" eaLnBrk="1" fontAlgn="auto" latinLnBrk="0" hangingPunct="1">
              <a:lnSpc>
                <a:spcPct val="114000"/>
              </a:lnSpc>
              <a:spcBef>
                <a:spcPct val="20000"/>
              </a:spcBef>
              <a:spcAft>
                <a:spcPts val="0"/>
              </a:spcAft>
              <a:buClrTx/>
              <a:buSzTx/>
              <a:buFont typeface="+mj-lt"/>
              <a:buNone/>
              <a:tabLst/>
              <a:defRPr/>
            </a:pPr>
            <a:endParaRPr kumimoji="0" lang="en-US" sz="1800" b="0" i="0" u="none" strike="noStrike" kern="1200" cap="none" spc="0" normalizeH="0" baseline="0" noProof="0" dirty="0">
              <a:ln>
                <a:noFill/>
              </a:ln>
              <a:solidFill>
                <a:srgbClr val="1F497D">
                  <a:lumMod val="50000"/>
                </a:srgbClr>
              </a:solidFill>
              <a:effectLst/>
              <a:uLnTx/>
              <a:uFillTx/>
              <a:latin typeface="Verdana" panose="020B0604030504040204" pitchFamily="34" charset="0"/>
              <a:ea typeface="Verdana" panose="020B0604030504040204" pitchFamily="34" charset="0"/>
              <a:cs typeface="Verdana" panose="020B0604030504040204" pitchFamily="34" charset="0"/>
            </a:endParaRPr>
          </a:p>
          <a:p>
            <a:pPr>
              <a:defRPr/>
            </a:pPr>
            <a:r>
              <a:rPr kumimoji="0" lang="en-US" sz="1800" b="0" i="0" u="none" strike="noStrike" kern="1200" cap="none" spc="0" normalizeH="0" baseline="0" noProof="0" dirty="0">
                <a:ln>
                  <a:noFill/>
                </a:ln>
                <a:solidFill>
                  <a:srgbClr val="1F497D">
                    <a:lumMod val="50000"/>
                  </a:srgbClr>
                </a:solidFill>
                <a:effectLst/>
                <a:uLnTx/>
                <a:uFillTx/>
                <a:latin typeface="Verdana" panose="020B0604030504040204" pitchFamily="34" charset="0"/>
                <a:ea typeface="Verdana" panose="020B0604030504040204" pitchFamily="34" charset="0"/>
                <a:cs typeface="Verdana" panose="020B0604030504040204" pitchFamily="34" charset="0"/>
              </a:rPr>
              <a:t>Which properties of a metal can this model explain?</a:t>
            </a:r>
          </a:p>
          <a:p>
            <a:pPr marL="0" marR="0" lvl="0" indent="0" algn="l" defTabSz="914400" rtl="0" eaLnBrk="1" fontAlgn="auto" latinLnBrk="0" hangingPunct="1">
              <a:lnSpc>
                <a:spcPct val="114000"/>
              </a:lnSpc>
              <a:spcBef>
                <a:spcPct val="20000"/>
              </a:spcBef>
              <a:spcAft>
                <a:spcPts val="0"/>
              </a:spcAft>
              <a:buClrTx/>
              <a:buSzTx/>
              <a:buFont typeface="+mj-lt"/>
              <a:buNone/>
              <a:tabLst/>
              <a:defRPr/>
            </a:pPr>
            <a:endParaRPr lang="en-US" dirty="0">
              <a:solidFill>
                <a:srgbClr val="1F497D">
                  <a:lumMod val="50000"/>
                </a:srgbClr>
              </a:solidFill>
            </a:endParaRPr>
          </a:p>
          <a:p>
            <a:pPr marL="0" marR="0" lvl="0" indent="0" algn="l" defTabSz="914400" rtl="0" eaLnBrk="1" fontAlgn="auto" latinLnBrk="0" hangingPunct="1">
              <a:lnSpc>
                <a:spcPct val="114000"/>
              </a:lnSpc>
              <a:spcBef>
                <a:spcPct val="20000"/>
              </a:spcBef>
              <a:spcAft>
                <a:spcPts val="0"/>
              </a:spcAft>
              <a:buClrTx/>
              <a:buSzTx/>
              <a:buFont typeface="+mj-lt"/>
              <a:buNone/>
              <a:tabLst/>
              <a:defRPr/>
            </a:pPr>
            <a:endParaRPr kumimoji="0" lang="en-US" sz="1800" b="0" i="0" u="none" strike="noStrike" kern="1200" cap="none" spc="0" normalizeH="0" baseline="0" noProof="0" dirty="0">
              <a:ln>
                <a:noFill/>
              </a:ln>
              <a:solidFill>
                <a:srgbClr val="1F497D">
                  <a:lumMod val="50000"/>
                </a:srgbClr>
              </a:solidFill>
              <a:effectLst/>
              <a:uLnTx/>
              <a:uFillTx/>
              <a:latin typeface="Verdana" panose="020B0604030504040204" pitchFamily="34" charset="0"/>
              <a:ea typeface="Verdana" panose="020B0604030504040204" pitchFamily="34" charset="0"/>
              <a:cs typeface="Verdana" panose="020B0604030504040204" pitchFamily="34" charset="0"/>
            </a:endParaRPr>
          </a:p>
        </p:txBody>
      </p:sp>
      <p:pic>
        <p:nvPicPr>
          <p:cNvPr id="3" name="Picture 2" descr="A picture containing ball&#10;&#10;Description automatically generated">
            <a:extLst>
              <a:ext uri="{FF2B5EF4-FFF2-40B4-BE49-F238E27FC236}">
                <a16:creationId xmlns="" xmlns:a16="http://schemas.microsoft.com/office/drawing/2014/main" id="{0B43A43C-7B70-47F4-B85D-4D1C76907071}"/>
              </a:ext>
            </a:extLst>
          </p:cNvPr>
          <p:cNvPicPr/>
          <p:nvPr/>
        </p:nvPicPr>
        <p:blipFill>
          <a:blip r:embed="rId4" cstate="print">
            <a:extLst>
              <a:ext uri="{28A0092B-C50C-407E-A947-70E740481C1C}">
                <a14:useLocalDpi xmlns:a14="http://schemas.microsoft.com/office/drawing/2010/main" val="0"/>
              </a:ext>
            </a:extLst>
          </a:blip>
          <a:stretch>
            <a:fillRect/>
          </a:stretch>
        </p:blipFill>
        <p:spPr>
          <a:xfrm>
            <a:off x="6123848" y="961915"/>
            <a:ext cx="2388869" cy="1751095"/>
          </a:xfrm>
          <a:prstGeom prst="rect">
            <a:avLst/>
          </a:prstGeom>
        </p:spPr>
      </p:pic>
      <p:sp>
        <p:nvSpPr>
          <p:cNvPr id="4" name="TextBox 3">
            <a:extLst>
              <a:ext uri="{FF2B5EF4-FFF2-40B4-BE49-F238E27FC236}">
                <a16:creationId xmlns="" xmlns:a16="http://schemas.microsoft.com/office/drawing/2014/main" id="{A3F155D5-EC7F-4761-85A5-3FE27C59100C}"/>
              </a:ext>
            </a:extLst>
          </p:cNvPr>
          <p:cNvSpPr txBox="1"/>
          <p:nvPr/>
        </p:nvSpPr>
        <p:spPr>
          <a:xfrm>
            <a:off x="371445" y="3199811"/>
            <a:ext cx="5434995" cy="646331"/>
          </a:xfrm>
          <a:prstGeom prst="rect">
            <a:avLst/>
          </a:prstGeom>
          <a:noFill/>
        </p:spPr>
        <p:txBody>
          <a:bodyPr wrap="square">
            <a:spAutoFit/>
          </a:bodyPr>
          <a:lstStyle/>
          <a:p>
            <a:r>
              <a:rPr lang="en-US" dirty="0">
                <a:solidFill>
                  <a:srgbClr val="1F497D">
                    <a:lumMod val="50000"/>
                  </a:srgbClr>
                </a:solidFill>
                <a:latin typeface="Verdana" panose="020B0604030504040204" pitchFamily="34" charset="0"/>
                <a:ea typeface="Verdana" panose="020B0604030504040204" pitchFamily="34" charset="0"/>
              </a:rPr>
              <a:t>For each statement select </a:t>
            </a:r>
            <a:r>
              <a:rPr lang="en-US" b="1" dirty="0">
                <a:solidFill>
                  <a:srgbClr val="1F497D">
                    <a:lumMod val="50000"/>
                  </a:srgbClr>
                </a:solidFill>
                <a:latin typeface="Verdana" panose="020B0604030504040204" pitchFamily="34" charset="0"/>
                <a:ea typeface="Verdana" panose="020B0604030504040204" pitchFamily="34" charset="0"/>
              </a:rPr>
              <a:t>one</a:t>
            </a:r>
            <a:r>
              <a:rPr lang="en-US" dirty="0">
                <a:solidFill>
                  <a:srgbClr val="1F497D">
                    <a:lumMod val="50000"/>
                  </a:srgbClr>
                </a:solidFill>
                <a:latin typeface="Verdana" panose="020B0604030504040204" pitchFamily="34" charset="0"/>
                <a:ea typeface="Verdana" panose="020B0604030504040204" pitchFamily="34" charset="0"/>
              </a:rPr>
              <a:t> column to show what you think the model can explain.</a:t>
            </a:r>
            <a:endParaRPr lang="en-GB" dirty="0"/>
          </a:p>
        </p:txBody>
      </p:sp>
      <p:sp>
        <p:nvSpPr>
          <p:cNvPr id="7" name="Rounded Rectangle 2">
            <a:hlinkClick r:id="rId5" action="ppaction://hlinksldjump"/>
            <a:extLst>
              <a:ext uri="{FF2B5EF4-FFF2-40B4-BE49-F238E27FC236}">
                <a16:creationId xmlns="" xmlns:a16="http://schemas.microsoft.com/office/drawing/2014/main" id="{CBE75361-95D2-4295-AE1D-1EBFB72FC129}"/>
              </a:ext>
            </a:extLst>
          </p:cNvPr>
          <p:cNvSpPr/>
          <p:nvPr/>
        </p:nvSpPr>
        <p:spPr>
          <a:xfrm>
            <a:off x="7884488" y="145168"/>
            <a:ext cx="1080000" cy="360000"/>
          </a:xfrm>
          <a:prstGeom prst="roundRect">
            <a:avLst/>
          </a:prstGeom>
          <a:solidFill>
            <a:schemeClr val="accent2"/>
          </a:solidFill>
          <a:ln>
            <a:solidFill>
              <a:schemeClr val="accent2"/>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a:latin typeface="Verdana" panose="020B0604030504040204" pitchFamily="34" charset="0"/>
                <a:ea typeface="Verdana" panose="020B0604030504040204" pitchFamily="34" charset="0"/>
              </a:rPr>
              <a:t>Home</a:t>
            </a:r>
          </a:p>
        </p:txBody>
      </p:sp>
    </p:spTree>
    <p:extLst>
      <p:ext uri="{BB962C8B-B14F-4D97-AF65-F5344CB8AC3E}">
        <p14:creationId xmlns:p14="http://schemas.microsoft.com/office/powerpoint/2010/main" val="190390526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a:stretch>
            <a:fillRect/>
          </a:stretch>
        </p:blipFill>
        <p:spPr>
          <a:xfrm>
            <a:off x="-6889" y="645638"/>
            <a:ext cx="9150889" cy="6212362"/>
          </a:xfrm>
          <a:prstGeom prst="rect">
            <a:avLst/>
          </a:prstGeom>
        </p:spPr>
      </p:pic>
      <p:sp>
        <p:nvSpPr>
          <p:cNvPr id="2" name="TextBox 1">
            <a:hlinkClick r:id="rId4"/>
          </p:cNvPr>
          <p:cNvSpPr txBox="1"/>
          <p:nvPr/>
        </p:nvSpPr>
        <p:spPr>
          <a:xfrm>
            <a:off x="457200" y="2839454"/>
            <a:ext cx="8285163" cy="3046988"/>
          </a:xfrm>
          <a:prstGeom prst="rect">
            <a:avLst/>
          </a:prstGeom>
          <a:noFill/>
          <a:ln w="12700">
            <a:solidFill>
              <a:schemeClr val="bg1">
                <a:lumMod val="50000"/>
              </a:schemeClr>
            </a:solidFill>
          </a:ln>
        </p:spPr>
        <p:txBody>
          <a:bodyPr wrap="square" rtlCol="0">
            <a:spAutoFit/>
          </a:bodyPr>
          <a:lstStyle/>
          <a:p>
            <a:pPr algn="ctr">
              <a:spcAft>
                <a:spcPts val="600"/>
              </a:spcAft>
            </a:pPr>
            <a:r>
              <a:rPr lang="en-GB" dirty="0" smtClean="0"/>
              <a:t>A </a:t>
            </a:r>
            <a:r>
              <a:rPr lang="en-GB" dirty="0"/>
              <a:t>zip file containing </a:t>
            </a:r>
            <a:r>
              <a:rPr lang="en-GB" dirty="0" smtClean="0"/>
              <a:t>all the resources for </a:t>
            </a:r>
            <a:r>
              <a:rPr lang="en-GB" dirty="0"/>
              <a:t>this key concept can be downloaded from </a:t>
            </a:r>
            <a:r>
              <a:rPr lang="en-GB" b="1" dirty="0" smtClean="0">
                <a:solidFill>
                  <a:srgbClr val="006580"/>
                </a:solidFill>
              </a:rPr>
              <a:t>www.BestEvidenceScienceTeaching.org</a:t>
            </a:r>
            <a:endParaRPr lang="en-GB" b="1" dirty="0">
              <a:solidFill>
                <a:srgbClr val="006580"/>
              </a:solidFill>
            </a:endParaRPr>
          </a:p>
          <a:p>
            <a:pPr>
              <a:spcAft>
                <a:spcPts val="600"/>
              </a:spcAft>
            </a:pPr>
            <a:endParaRPr lang="en-GB" b="1" dirty="0" smtClean="0"/>
          </a:p>
          <a:p>
            <a:pPr>
              <a:spcAft>
                <a:spcPts val="1200"/>
              </a:spcAft>
            </a:pPr>
            <a:r>
              <a:rPr lang="en-GB" dirty="0"/>
              <a:t>The zip file provides:</a:t>
            </a:r>
          </a:p>
          <a:p>
            <a:pPr marL="285750" indent="-285750">
              <a:spcAft>
                <a:spcPts val="1200"/>
              </a:spcAft>
              <a:buFont typeface="Arial" panose="020B0604020202020204" pitchFamily="34" charset="0"/>
              <a:buChar char="•"/>
            </a:pPr>
            <a:r>
              <a:rPr lang="en-GB" b="1" dirty="0"/>
              <a:t>Teacher guidance </a:t>
            </a:r>
            <a:r>
              <a:rPr lang="en-GB" dirty="0"/>
              <a:t>for this key </a:t>
            </a:r>
            <a:r>
              <a:rPr lang="en-GB" dirty="0" smtClean="0"/>
              <a:t>concept</a:t>
            </a:r>
            <a:r>
              <a:rPr lang="en-GB" dirty="0"/>
              <a:t>, including a summary of the research evidence on relevant preconceptions and misunderstandings.</a:t>
            </a:r>
          </a:p>
          <a:p>
            <a:pPr marL="285750" indent="-285750">
              <a:spcAft>
                <a:spcPts val="1200"/>
              </a:spcAft>
              <a:buFont typeface="Arial" panose="020B0604020202020204" pitchFamily="34" charset="0"/>
              <a:buChar char="•"/>
            </a:pPr>
            <a:r>
              <a:rPr lang="en-GB" dirty="0"/>
              <a:t>A </a:t>
            </a:r>
            <a:r>
              <a:rPr lang="en-GB" dirty="0" smtClean="0"/>
              <a:t>full set </a:t>
            </a:r>
            <a:r>
              <a:rPr lang="en-GB" dirty="0"/>
              <a:t>of editable and printable </a:t>
            </a:r>
            <a:r>
              <a:rPr lang="en-GB" b="1" dirty="0" smtClean="0"/>
              <a:t>student </a:t>
            </a:r>
            <a:r>
              <a:rPr lang="en-GB" b="1" dirty="0"/>
              <a:t>sheets and teacher notes </a:t>
            </a:r>
            <a:r>
              <a:rPr lang="en-GB" dirty="0"/>
              <a:t>for each response activity. The teacher </a:t>
            </a:r>
            <a:r>
              <a:rPr lang="en-GB" dirty="0" smtClean="0"/>
              <a:t>notes include a summary of research evidence, guidance for using the activity and expected answers. </a:t>
            </a:r>
            <a:endParaRPr lang="en-GB" dirty="0"/>
          </a:p>
        </p:txBody>
      </p:sp>
      <p:sp>
        <p:nvSpPr>
          <p:cNvPr id="4" name="Title 1"/>
          <p:cNvSpPr txBox="1">
            <a:spLocks/>
          </p:cNvSpPr>
          <p:nvPr/>
        </p:nvSpPr>
        <p:spPr>
          <a:xfrm>
            <a:off x="143751" y="26336"/>
            <a:ext cx="8820737" cy="5760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2000" b="1"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000" b="1" i="0" u="none" strike="noStrike" kern="1200" cap="none" spc="0" normalizeH="0" baseline="0" noProof="0" dirty="0" smtClean="0">
                <a:ln>
                  <a:noFill/>
                </a:ln>
                <a:effectLst/>
                <a:uLnTx/>
                <a:uFillTx/>
                <a:latin typeface="Verdana" panose="020B0604030504040204" pitchFamily="34" charset="0"/>
                <a:ea typeface="Verdana" panose="020B0604030504040204" pitchFamily="34" charset="0"/>
                <a:cs typeface="Verdana" panose="020B0604030504040204" pitchFamily="34" charset="0"/>
              </a:rPr>
              <a:t>Section 2: Response activities</a:t>
            </a:r>
            <a:endParaRPr kumimoji="0" lang="en-GB" sz="2000" b="1"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Verdana" panose="020B0604030504040204" pitchFamily="34" charset="0"/>
            </a:endParaRPr>
          </a:p>
        </p:txBody>
      </p:sp>
      <p:sp>
        <p:nvSpPr>
          <p:cNvPr id="5" name="Text Placeholder 16"/>
          <p:cNvSpPr txBox="1">
            <a:spLocks/>
          </p:cNvSpPr>
          <p:nvPr/>
        </p:nvSpPr>
        <p:spPr>
          <a:xfrm>
            <a:off x="457200" y="863125"/>
            <a:ext cx="8285163" cy="1863141"/>
          </a:xfrm>
          <a:prstGeom prst="rect">
            <a:avLst/>
          </a:prstGeom>
        </p:spPr>
        <p:txBody>
          <a:bodyPr vert="horz" lIns="91440" tIns="45720" rIns="91440" bIns="45720" rtlCol="0">
            <a:normAutofit/>
          </a:bodyPr>
          <a:lstStyle>
            <a:lvl1pPr marL="0" indent="0" algn="l" defTabSz="914400" rtl="0" eaLnBrk="1" latinLnBrk="0" hangingPunct="1">
              <a:lnSpc>
                <a:spcPct val="114000"/>
              </a:lnSpc>
              <a:spcBef>
                <a:spcPct val="20000"/>
              </a:spcBef>
              <a:buFont typeface="+mj-lt"/>
              <a:buNone/>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1pPr>
            <a:lvl2pPr marL="971550" indent="-514350" algn="l" defTabSz="914400" rtl="0" eaLnBrk="1" latinLnBrk="0" hangingPunct="1">
              <a:spcBef>
                <a:spcPct val="20000"/>
              </a:spcBef>
              <a:buFont typeface="Arial" panose="020B0604020202020204" pitchFamily="34" charset="0"/>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2pPr>
            <a:lvl3pPr marL="1485900" indent="-571500" algn="l" defTabSz="914400" rtl="0" eaLnBrk="1" latinLnBrk="0" hangingPunct="1">
              <a:spcBef>
                <a:spcPct val="20000"/>
              </a:spcBef>
              <a:buFont typeface="Courier New" panose="02070309020205020404" pitchFamily="49" charset="0"/>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3pPr>
            <a:lvl4pPr marL="1974850" indent="-539750" algn="l" defTabSz="914400" rtl="0" eaLnBrk="1" latinLnBrk="0" hangingPunct="1">
              <a:spcBef>
                <a:spcPct val="20000"/>
              </a:spcBef>
              <a:buFont typeface="Wingdings" panose="05000000000000000000" pitchFamily="2" charset="2"/>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4pPr>
            <a:lvl5pPr marL="2514600" indent="-539750" algn="l" defTabSz="914400" rtl="0" eaLnBrk="1" latinLnBrk="0" hangingPunct="1">
              <a:spcBef>
                <a:spcPct val="20000"/>
              </a:spcBef>
              <a:buFont typeface="Courier New" panose="02070309020205020404" pitchFamily="49" charset="0"/>
              <a:buChar char="o"/>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285750" indent="-285750">
              <a:buFont typeface="Arial" panose="020B0604020202020204" pitchFamily="34" charset="0"/>
              <a:buChar char="•"/>
            </a:pPr>
            <a:r>
              <a:rPr lang="en-GB" sz="1600" dirty="0"/>
              <a:t>Response activities encourage students to talk and think about what they’re thinking (metacognition).</a:t>
            </a:r>
          </a:p>
          <a:p>
            <a:pPr marL="285750" indent="-285750">
              <a:buFont typeface="Arial" panose="020B0604020202020204" pitchFamily="34" charset="0"/>
              <a:buChar char="•"/>
            </a:pPr>
            <a:r>
              <a:rPr lang="en-GB" sz="1600" dirty="0" smtClean="0"/>
              <a:t>This </a:t>
            </a:r>
            <a:r>
              <a:rPr lang="en-GB" sz="1600" dirty="0"/>
              <a:t>challenges students’ misunderstandings, facilitates meaning-making, and develops and consolidates their scientific understanding</a:t>
            </a:r>
            <a:r>
              <a:rPr lang="en-GB" sz="1600" dirty="0" smtClean="0"/>
              <a:t>. </a:t>
            </a:r>
          </a:p>
        </p:txBody>
      </p:sp>
    </p:spTree>
    <p:extLst>
      <p:ext uri="{BB962C8B-B14F-4D97-AF65-F5344CB8AC3E}">
        <p14:creationId xmlns:p14="http://schemas.microsoft.com/office/powerpoint/2010/main" val="610983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p:cNvPicPr>
            <a:picLocks noChangeAspect="1"/>
          </p:cNvPicPr>
          <p:nvPr/>
        </p:nvPicPr>
        <p:blipFill>
          <a:blip r:embed="rId3"/>
          <a:stretch>
            <a:fillRect/>
          </a:stretch>
        </p:blipFill>
        <p:spPr>
          <a:xfrm>
            <a:off x="0" y="645638"/>
            <a:ext cx="9150889" cy="6212362"/>
          </a:xfrm>
          <a:prstGeom prst="rect">
            <a:avLst/>
          </a:prstGeom>
        </p:spPr>
      </p:pic>
      <p:sp>
        <p:nvSpPr>
          <p:cNvPr id="11" name="Title 1"/>
          <p:cNvSpPr txBox="1">
            <a:spLocks/>
          </p:cNvSpPr>
          <p:nvPr/>
        </p:nvSpPr>
        <p:spPr>
          <a:xfrm>
            <a:off x="143751" y="26336"/>
            <a:ext cx="8820737" cy="5760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2000" b="1"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000" b="1"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Verdana" panose="020B0604030504040204" pitchFamily="34" charset="0"/>
              </a:rPr>
              <a:t>Electron shells (1/2)</a:t>
            </a:r>
            <a:endParaRPr kumimoji="0" lang="en-GB" sz="2000" b="1"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Verdana" panose="020B0604030504040204" pitchFamily="34" charset="0"/>
            </a:endParaRPr>
          </a:p>
        </p:txBody>
      </p:sp>
      <p:sp>
        <p:nvSpPr>
          <p:cNvPr id="12" name="Text Placeholder 16"/>
          <p:cNvSpPr txBox="1">
            <a:spLocks/>
          </p:cNvSpPr>
          <p:nvPr/>
        </p:nvSpPr>
        <p:spPr>
          <a:xfrm>
            <a:off x="457200" y="863125"/>
            <a:ext cx="8285163" cy="1613745"/>
          </a:xfrm>
          <a:prstGeom prst="rect">
            <a:avLst/>
          </a:prstGeom>
        </p:spPr>
        <p:txBody>
          <a:bodyPr vert="horz" lIns="91440" tIns="45720" rIns="91440" bIns="45720" rtlCol="0">
            <a:normAutofit/>
          </a:bodyPr>
          <a:lstStyle>
            <a:lvl1pPr marL="0" indent="0" algn="l" defTabSz="914400" rtl="0" eaLnBrk="1" latinLnBrk="0" hangingPunct="1">
              <a:lnSpc>
                <a:spcPct val="114000"/>
              </a:lnSpc>
              <a:spcBef>
                <a:spcPct val="20000"/>
              </a:spcBef>
              <a:buFont typeface="+mj-lt"/>
              <a:buNone/>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1pPr>
            <a:lvl2pPr marL="971550" indent="-514350" algn="l" defTabSz="914400" rtl="0" eaLnBrk="1" latinLnBrk="0" hangingPunct="1">
              <a:spcBef>
                <a:spcPct val="20000"/>
              </a:spcBef>
              <a:buFont typeface="Arial" panose="020B0604020202020204" pitchFamily="34" charset="0"/>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2pPr>
            <a:lvl3pPr marL="1485900" indent="-571500" algn="l" defTabSz="914400" rtl="0" eaLnBrk="1" latinLnBrk="0" hangingPunct="1">
              <a:spcBef>
                <a:spcPct val="20000"/>
              </a:spcBef>
              <a:buFont typeface="Courier New" panose="02070309020205020404" pitchFamily="49" charset="0"/>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3pPr>
            <a:lvl4pPr marL="1974850" indent="-539750" algn="l" defTabSz="914400" rtl="0" eaLnBrk="1" latinLnBrk="0" hangingPunct="1">
              <a:spcBef>
                <a:spcPct val="20000"/>
              </a:spcBef>
              <a:buFont typeface="Wingdings" panose="05000000000000000000" pitchFamily="2" charset="2"/>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4pPr>
            <a:lvl5pPr marL="2514600" indent="-539750" algn="l" defTabSz="914400" rtl="0" eaLnBrk="1" latinLnBrk="0" hangingPunct="1">
              <a:spcBef>
                <a:spcPct val="20000"/>
              </a:spcBef>
              <a:buFont typeface="Courier New" panose="02070309020205020404" pitchFamily="49" charset="0"/>
              <a:buChar char="o"/>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marR="0" lvl="0" indent="0" algn="l" defTabSz="914400" rtl="0" eaLnBrk="1" fontAlgn="auto" latinLnBrk="0" hangingPunct="1">
              <a:lnSpc>
                <a:spcPct val="114000"/>
              </a:lnSpc>
              <a:spcBef>
                <a:spcPct val="20000"/>
              </a:spcBef>
              <a:spcAft>
                <a:spcPts val="0"/>
              </a:spcAft>
              <a:buClrTx/>
              <a:buSzTx/>
              <a:buFont typeface="+mj-lt"/>
              <a:buNone/>
              <a:tabLst/>
              <a:defRPr/>
            </a:pPr>
            <a:r>
              <a:rPr lang="en-US" dirty="0"/>
              <a:t>Sometimes electrons are said to be arranged in different electron shells.</a:t>
            </a:r>
          </a:p>
        </p:txBody>
      </p:sp>
      <p:pic>
        <p:nvPicPr>
          <p:cNvPr id="2" name="Picture 1" descr="A picture containing clock&#10;&#10;Description automatically generated">
            <a:extLst>
              <a:ext uri="{FF2B5EF4-FFF2-40B4-BE49-F238E27FC236}">
                <a16:creationId xmlns="" xmlns:a16="http://schemas.microsoft.com/office/drawing/2014/main" id="{251DD3B0-2132-4DC9-A64A-56D98D94D967}"/>
              </a:ext>
            </a:extLst>
          </p:cNvPr>
          <p:cNvPicPr/>
          <p:nvPr/>
        </p:nvPicPr>
        <p:blipFill rotWithShape="1">
          <a:blip r:embed="rId4" cstate="print">
            <a:extLst>
              <a:ext uri="{28A0092B-C50C-407E-A947-70E740481C1C}">
                <a14:useLocalDpi xmlns:a14="http://schemas.microsoft.com/office/drawing/2010/main" val="0"/>
              </a:ext>
            </a:extLst>
          </a:blip>
          <a:srcRect r="22493"/>
          <a:stretch/>
        </p:blipFill>
        <p:spPr>
          <a:xfrm>
            <a:off x="3168667" y="2195819"/>
            <a:ext cx="4615871" cy="2466362"/>
          </a:xfrm>
          <a:prstGeom prst="rect">
            <a:avLst/>
          </a:prstGeom>
        </p:spPr>
      </p:pic>
    </p:spTree>
    <p:extLst>
      <p:ext uri="{BB962C8B-B14F-4D97-AF65-F5344CB8AC3E}">
        <p14:creationId xmlns:p14="http://schemas.microsoft.com/office/powerpoint/2010/main" val="118310199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p:cNvPicPr>
            <a:picLocks noChangeAspect="1"/>
          </p:cNvPicPr>
          <p:nvPr/>
        </p:nvPicPr>
        <p:blipFill>
          <a:blip r:embed="rId3"/>
          <a:stretch>
            <a:fillRect/>
          </a:stretch>
        </p:blipFill>
        <p:spPr>
          <a:xfrm>
            <a:off x="13807" y="645638"/>
            <a:ext cx="9150889" cy="6212362"/>
          </a:xfrm>
          <a:prstGeom prst="rect">
            <a:avLst/>
          </a:prstGeom>
          <a:ln>
            <a:solidFill>
              <a:schemeClr val="bg1">
                <a:lumMod val="75000"/>
              </a:schemeClr>
            </a:solidFill>
          </a:ln>
        </p:spPr>
      </p:pic>
      <p:sp>
        <p:nvSpPr>
          <p:cNvPr id="11" name="Title 1"/>
          <p:cNvSpPr txBox="1">
            <a:spLocks/>
          </p:cNvSpPr>
          <p:nvPr/>
        </p:nvSpPr>
        <p:spPr>
          <a:xfrm>
            <a:off x="143751" y="26336"/>
            <a:ext cx="8820737" cy="5760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2000" b="1"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000" b="1"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Verdana" panose="020B0604030504040204" pitchFamily="34" charset="0"/>
              </a:rPr>
              <a:t>Electron shells (2/2)</a:t>
            </a:r>
            <a:endParaRPr kumimoji="0" lang="en-GB" sz="2000" b="1"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Verdana" panose="020B0604030504040204" pitchFamily="34" charset="0"/>
            </a:endParaRPr>
          </a:p>
        </p:txBody>
      </p:sp>
      <p:sp>
        <p:nvSpPr>
          <p:cNvPr id="3" name="TextBox 2"/>
          <p:cNvSpPr txBox="1"/>
          <p:nvPr/>
        </p:nvSpPr>
        <p:spPr>
          <a:xfrm>
            <a:off x="143751" y="4114562"/>
            <a:ext cx="5243846" cy="360965"/>
          </a:xfrm>
          <a:prstGeom prst="rect">
            <a:avLst/>
          </a:prstGeom>
          <a:noFill/>
        </p:spPr>
        <p:txBody>
          <a:bodyPr wrap="square" rtlCol="0">
            <a:noAutofit/>
          </a:bodyPr>
          <a:lstStyle/>
          <a:p>
            <a:r>
              <a:rPr lang="en-GB" b="1"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1</a:t>
            </a:r>
            <a:r>
              <a:rPr lang="en-GB"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 Complete the following sentences.</a:t>
            </a:r>
          </a:p>
        </p:txBody>
      </p:sp>
      <p:sp>
        <p:nvSpPr>
          <p:cNvPr id="33" name="TextBox 32"/>
          <p:cNvSpPr txBox="1"/>
          <p:nvPr/>
        </p:nvSpPr>
        <p:spPr>
          <a:xfrm>
            <a:off x="143751" y="4769286"/>
            <a:ext cx="8748828" cy="1443076"/>
          </a:xfrm>
          <a:prstGeom prst="rect">
            <a:avLst/>
          </a:prstGeom>
          <a:solidFill>
            <a:srgbClr val="FAFAEA"/>
          </a:solidFill>
          <a:ln>
            <a:solidFill>
              <a:schemeClr val="tx2">
                <a:lumMod val="50000"/>
              </a:schemeClr>
            </a:solidFill>
          </a:ln>
        </p:spPr>
        <p:txBody>
          <a:bodyPr wrap="square" rtlCol="0">
            <a:noAutofit/>
          </a:bodyPr>
          <a:lstStyle/>
          <a:p>
            <a:r>
              <a:rPr lang="en-GB"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An electron shell is like a real shell because…</a:t>
            </a:r>
          </a:p>
          <a:p>
            <a:endParaRPr lang="en-GB"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endParaRPr>
          </a:p>
          <a:p>
            <a:r>
              <a:rPr lang="en-GB"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An electron shell is not like a real shell because…</a:t>
            </a:r>
          </a:p>
        </p:txBody>
      </p:sp>
      <p:pic>
        <p:nvPicPr>
          <p:cNvPr id="2" name="Picture 1" descr="A picture containing food, shellfish, fruit, different&#10;&#10;Description automatically generated">
            <a:extLst>
              <a:ext uri="{FF2B5EF4-FFF2-40B4-BE49-F238E27FC236}">
                <a16:creationId xmlns="" xmlns:a16="http://schemas.microsoft.com/office/drawing/2014/main" id="{32B7D9A3-38D3-4B7A-90F2-313889756A7F}"/>
              </a:ext>
            </a:extLst>
          </p:cNvPr>
          <p:cNvPicPr/>
          <p:nvPr/>
        </p:nvPicPr>
        <p:blipFill rotWithShape="1">
          <a:blip r:embed="rId4" cstate="print">
            <a:extLst>
              <a:ext uri="{28A0092B-C50C-407E-A947-70E740481C1C}">
                <a14:useLocalDpi xmlns:a14="http://schemas.microsoft.com/office/drawing/2010/main" val="0"/>
              </a:ext>
            </a:extLst>
          </a:blip>
          <a:srcRect t="12729"/>
          <a:stretch/>
        </p:blipFill>
        <p:spPr>
          <a:xfrm>
            <a:off x="5063042" y="1616843"/>
            <a:ext cx="2786440" cy="1817750"/>
          </a:xfrm>
          <a:prstGeom prst="rect">
            <a:avLst/>
          </a:prstGeom>
        </p:spPr>
      </p:pic>
      <p:pic>
        <p:nvPicPr>
          <p:cNvPr id="4" name="Picture 3" descr="A nest with an egg on top&#10;&#10;Description automatically generated">
            <a:extLst>
              <a:ext uri="{FF2B5EF4-FFF2-40B4-BE49-F238E27FC236}">
                <a16:creationId xmlns="" xmlns:a16="http://schemas.microsoft.com/office/drawing/2014/main" id="{AA4FB381-09DC-49E2-B40E-DB427D77E623}"/>
              </a:ext>
            </a:extLst>
          </p:cNvPr>
          <p:cNvPicPr/>
          <p:nvPr/>
        </p:nvPicPr>
        <p:blipFill>
          <a:blip r:embed="rId5" cstate="print">
            <a:extLst>
              <a:ext uri="{28A0092B-C50C-407E-A947-70E740481C1C}">
                <a14:useLocalDpi xmlns:a14="http://schemas.microsoft.com/office/drawing/2010/main" val="0"/>
              </a:ext>
            </a:extLst>
          </a:blip>
          <a:stretch>
            <a:fillRect/>
          </a:stretch>
        </p:blipFill>
        <p:spPr>
          <a:xfrm>
            <a:off x="715336" y="1646842"/>
            <a:ext cx="3032492" cy="1817750"/>
          </a:xfrm>
          <a:prstGeom prst="rect">
            <a:avLst/>
          </a:prstGeom>
        </p:spPr>
      </p:pic>
      <p:sp>
        <p:nvSpPr>
          <p:cNvPr id="5" name="Text Placeholder 16">
            <a:extLst>
              <a:ext uri="{FF2B5EF4-FFF2-40B4-BE49-F238E27FC236}">
                <a16:creationId xmlns="" xmlns:a16="http://schemas.microsoft.com/office/drawing/2014/main" id="{7E6DCB9C-606D-4C74-8697-387918099954}"/>
              </a:ext>
            </a:extLst>
          </p:cNvPr>
          <p:cNvSpPr txBox="1">
            <a:spLocks/>
          </p:cNvSpPr>
          <p:nvPr/>
        </p:nvSpPr>
        <p:spPr>
          <a:xfrm>
            <a:off x="411537" y="804320"/>
            <a:ext cx="8285163" cy="1613745"/>
          </a:xfrm>
          <a:prstGeom prst="rect">
            <a:avLst/>
          </a:prstGeom>
        </p:spPr>
        <p:txBody>
          <a:bodyPr vert="horz" lIns="91440" tIns="45720" rIns="91440" bIns="45720" rtlCol="0">
            <a:normAutofit/>
          </a:bodyPr>
          <a:lstStyle>
            <a:lvl1pPr marL="0" indent="0" algn="l" defTabSz="914400" rtl="0" eaLnBrk="1" latinLnBrk="0" hangingPunct="1">
              <a:lnSpc>
                <a:spcPct val="114000"/>
              </a:lnSpc>
              <a:spcBef>
                <a:spcPct val="20000"/>
              </a:spcBef>
              <a:buFont typeface="+mj-lt"/>
              <a:buNone/>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1pPr>
            <a:lvl2pPr marL="971550" indent="-514350" algn="l" defTabSz="914400" rtl="0" eaLnBrk="1" latinLnBrk="0" hangingPunct="1">
              <a:spcBef>
                <a:spcPct val="20000"/>
              </a:spcBef>
              <a:buFont typeface="Arial" panose="020B0604020202020204" pitchFamily="34" charset="0"/>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2pPr>
            <a:lvl3pPr marL="1485900" indent="-571500" algn="l" defTabSz="914400" rtl="0" eaLnBrk="1" latinLnBrk="0" hangingPunct="1">
              <a:spcBef>
                <a:spcPct val="20000"/>
              </a:spcBef>
              <a:buFont typeface="Courier New" panose="02070309020205020404" pitchFamily="49" charset="0"/>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3pPr>
            <a:lvl4pPr marL="1974850" indent="-539750" algn="l" defTabSz="914400" rtl="0" eaLnBrk="1" latinLnBrk="0" hangingPunct="1">
              <a:spcBef>
                <a:spcPct val="20000"/>
              </a:spcBef>
              <a:buFont typeface="Wingdings" panose="05000000000000000000" pitchFamily="2" charset="2"/>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4pPr>
            <a:lvl5pPr marL="2514600" indent="-539750" algn="l" defTabSz="914400" rtl="0" eaLnBrk="1" latinLnBrk="0" hangingPunct="1">
              <a:spcBef>
                <a:spcPct val="20000"/>
              </a:spcBef>
              <a:buFont typeface="Courier New" panose="02070309020205020404" pitchFamily="49" charset="0"/>
              <a:buChar char="o"/>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lvl="0">
              <a:defRPr/>
            </a:pPr>
            <a:r>
              <a:rPr kumimoji="0" lang="en-US" sz="1800" b="0"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Verdana" panose="020B0604030504040204" pitchFamily="34" charset="0"/>
              </a:rPr>
              <a:t>The word shell is used because in some ways an electron shell is like a real </a:t>
            </a:r>
            <a:r>
              <a:rPr lang="en-US" dirty="0"/>
              <a:t>shell. Shell is a metaphor. </a:t>
            </a:r>
            <a:endParaRPr kumimoji="0" lang="en-US" sz="1800" b="0"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Verdana" panose="020B0604030504040204" pitchFamily="34" charset="0"/>
            </a:endParaRPr>
          </a:p>
        </p:txBody>
      </p:sp>
      <p:sp>
        <p:nvSpPr>
          <p:cNvPr id="6" name="TextBox 5">
            <a:extLst>
              <a:ext uri="{FF2B5EF4-FFF2-40B4-BE49-F238E27FC236}">
                <a16:creationId xmlns="" xmlns:a16="http://schemas.microsoft.com/office/drawing/2014/main" id="{FF39DB55-5842-4298-A46D-EF6523410BAC}"/>
              </a:ext>
            </a:extLst>
          </p:cNvPr>
          <p:cNvSpPr txBox="1"/>
          <p:nvPr/>
        </p:nvSpPr>
        <p:spPr>
          <a:xfrm>
            <a:off x="607761" y="3486588"/>
            <a:ext cx="2322278" cy="369332"/>
          </a:xfrm>
          <a:prstGeom prst="rect">
            <a:avLst/>
          </a:prstGeom>
          <a:noFill/>
        </p:spPr>
        <p:txBody>
          <a:bodyPr wrap="square" rtlCol="0">
            <a:spAutoFit/>
          </a:bodyPr>
          <a:lstStyle/>
          <a:p>
            <a:r>
              <a:rPr lang="en-GB" dirty="0">
                <a:solidFill>
                  <a:schemeClr val="tx2">
                    <a:lumMod val="50000"/>
                  </a:schemeClr>
                </a:solidFill>
                <a:latin typeface="Verdana" panose="020B0604030504040204" pitchFamily="34" charset="0"/>
                <a:ea typeface="Verdana" panose="020B0604030504040204" pitchFamily="34" charset="0"/>
              </a:rPr>
              <a:t>Egg shells</a:t>
            </a:r>
          </a:p>
        </p:txBody>
      </p:sp>
      <p:sp>
        <p:nvSpPr>
          <p:cNvPr id="7" name="TextBox 6">
            <a:extLst>
              <a:ext uri="{FF2B5EF4-FFF2-40B4-BE49-F238E27FC236}">
                <a16:creationId xmlns="" xmlns:a16="http://schemas.microsoft.com/office/drawing/2014/main" id="{3C952AA3-2505-46AB-BD34-9EDFF4350A94}"/>
              </a:ext>
            </a:extLst>
          </p:cNvPr>
          <p:cNvSpPr txBox="1"/>
          <p:nvPr/>
        </p:nvSpPr>
        <p:spPr>
          <a:xfrm>
            <a:off x="4945479" y="3429000"/>
            <a:ext cx="2322278" cy="369332"/>
          </a:xfrm>
          <a:prstGeom prst="rect">
            <a:avLst/>
          </a:prstGeom>
          <a:noFill/>
        </p:spPr>
        <p:txBody>
          <a:bodyPr wrap="square" rtlCol="0">
            <a:spAutoFit/>
          </a:bodyPr>
          <a:lstStyle/>
          <a:p>
            <a:r>
              <a:rPr lang="en-GB" dirty="0">
                <a:solidFill>
                  <a:schemeClr val="tx2">
                    <a:lumMod val="50000"/>
                  </a:schemeClr>
                </a:solidFill>
                <a:latin typeface="Verdana" panose="020B0604030504040204" pitchFamily="34" charset="0"/>
                <a:ea typeface="Verdana" panose="020B0604030504040204" pitchFamily="34" charset="0"/>
              </a:rPr>
              <a:t>Sea shells</a:t>
            </a:r>
          </a:p>
        </p:txBody>
      </p:sp>
      <p:sp>
        <p:nvSpPr>
          <p:cNvPr id="8" name="Rounded Rectangle 2">
            <a:hlinkClick r:id="rId6" action="ppaction://hlinksldjump"/>
            <a:extLst>
              <a:ext uri="{FF2B5EF4-FFF2-40B4-BE49-F238E27FC236}">
                <a16:creationId xmlns="" xmlns:a16="http://schemas.microsoft.com/office/drawing/2014/main" id="{A42FAA48-7A0A-4005-9F0E-834782646DA6}"/>
              </a:ext>
            </a:extLst>
          </p:cNvPr>
          <p:cNvSpPr/>
          <p:nvPr/>
        </p:nvSpPr>
        <p:spPr>
          <a:xfrm>
            <a:off x="7884488" y="145168"/>
            <a:ext cx="1080000" cy="360000"/>
          </a:xfrm>
          <a:prstGeom prst="roundRect">
            <a:avLst/>
          </a:prstGeom>
          <a:solidFill>
            <a:schemeClr val="accent2"/>
          </a:solidFill>
          <a:ln>
            <a:solidFill>
              <a:schemeClr val="accent2"/>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a:latin typeface="Verdana" panose="020B0604030504040204" pitchFamily="34" charset="0"/>
                <a:ea typeface="Verdana" panose="020B0604030504040204" pitchFamily="34" charset="0"/>
              </a:rPr>
              <a:t>Home</a:t>
            </a:r>
          </a:p>
        </p:txBody>
      </p:sp>
    </p:spTree>
    <p:extLst>
      <p:ext uri="{BB962C8B-B14F-4D97-AF65-F5344CB8AC3E}">
        <p14:creationId xmlns:p14="http://schemas.microsoft.com/office/powerpoint/2010/main" val="402939735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p:cNvPicPr>
            <a:picLocks noChangeAspect="1"/>
          </p:cNvPicPr>
          <p:nvPr/>
        </p:nvPicPr>
        <p:blipFill>
          <a:blip r:embed="rId3"/>
          <a:stretch>
            <a:fillRect/>
          </a:stretch>
        </p:blipFill>
        <p:spPr>
          <a:xfrm>
            <a:off x="13807" y="645638"/>
            <a:ext cx="9150889" cy="6212362"/>
          </a:xfrm>
          <a:prstGeom prst="rect">
            <a:avLst/>
          </a:prstGeom>
          <a:ln>
            <a:solidFill>
              <a:schemeClr val="bg1">
                <a:lumMod val="75000"/>
              </a:schemeClr>
            </a:solidFill>
          </a:ln>
        </p:spPr>
      </p:pic>
      <p:sp>
        <p:nvSpPr>
          <p:cNvPr id="11" name="Title 1"/>
          <p:cNvSpPr txBox="1">
            <a:spLocks/>
          </p:cNvSpPr>
          <p:nvPr/>
        </p:nvSpPr>
        <p:spPr>
          <a:xfrm>
            <a:off x="143751" y="26336"/>
            <a:ext cx="8820737" cy="5760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2000" b="1"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000" b="1"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Verdana" panose="020B0604030504040204" pitchFamily="34" charset="0"/>
              </a:rPr>
              <a:t>Sea of electrons</a:t>
            </a:r>
            <a:endParaRPr kumimoji="0" lang="en-GB" sz="2000" b="1"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Verdana" panose="020B0604030504040204" pitchFamily="34" charset="0"/>
            </a:endParaRPr>
          </a:p>
        </p:txBody>
      </p:sp>
      <p:sp>
        <p:nvSpPr>
          <p:cNvPr id="3" name="TextBox 2"/>
          <p:cNvSpPr txBox="1"/>
          <p:nvPr/>
        </p:nvSpPr>
        <p:spPr>
          <a:xfrm>
            <a:off x="215660" y="1105595"/>
            <a:ext cx="4836400" cy="2406769"/>
          </a:xfrm>
          <a:prstGeom prst="rect">
            <a:avLst/>
          </a:prstGeom>
          <a:noFill/>
        </p:spPr>
        <p:txBody>
          <a:bodyPr wrap="square" rtlCol="0">
            <a:noAutofit/>
          </a:bodyPr>
          <a:lstStyle/>
          <a:p>
            <a:r>
              <a:rPr lang="en-GB"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The ‘free’ outer electrons in a metallic structure area often described as a ‘sea of electrons’.</a:t>
            </a:r>
          </a:p>
        </p:txBody>
      </p:sp>
      <p:sp>
        <p:nvSpPr>
          <p:cNvPr id="33" name="TextBox 32"/>
          <p:cNvSpPr txBox="1"/>
          <p:nvPr/>
        </p:nvSpPr>
        <p:spPr>
          <a:xfrm>
            <a:off x="143751" y="4255078"/>
            <a:ext cx="8748828" cy="1959443"/>
          </a:xfrm>
          <a:prstGeom prst="rect">
            <a:avLst/>
          </a:prstGeom>
          <a:solidFill>
            <a:srgbClr val="FAFAEA"/>
          </a:solidFill>
          <a:ln>
            <a:solidFill>
              <a:schemeClr val="tx2">
                <a:lumMod val="50000"/>
              </a:schemeClr>
            </a:solidFill>
          </a:ln>
        </p:spPr>
        <p:txBody>
          <a:bodyPr wrap="square" rtlCol="0">
            <a:noAutofit/>
          </a:bodyPr>
          <a:lstStyle/>
          <a:p>
            <a:pPr marL="342900" indent="-342900">
              <a:buAutoNum type="arabicPeriod"/>
            </a:pPr>
            <a:r>
              <a:rPr lang="en-GB"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Complete the following sentences.</a:t>
            </a:r>
          </a:p>
          <a:p>
            <a:endParaRPr lang="en-GB"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endParaRPr>
          </a:p>
          <a:p>
            <a:r>
              <a:rPr lang="en-GB"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The ‘free’ outer electrons in this model are like the sea because…</a:t>
            </a:r>
          </a:p>
          <a:p>
            <a:endParaRPr lang="en-GB"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endParaRPr>
          </a:p>
          <a:p>
            <a:endParaRPr lang="en-GB"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endParaRPr>
          </a:p>
          <a:p>
            <a:r>
              <a:rPr lang="en-GB"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The ‘free’ outer electrons in this model are like the sea because…</a:t>
            </a:r>
          </a:p>
        </p:txBody>
      </p:sp>
      <p:pic>
        <p:nvPicPr>
          <p:cNvPr id="6" name="Picture 5" descr="A body of water with a mountain in the background&#10;&#10;Description automatically generated">
            <a:extLst>
              <a:ext uri="{FF2B5EF4-FFF2-40B4-BE49-F238E27FC236}">
                <a16:creationId xmlns="" xmlns:a16="http://schemas.microsoft.com/office/drawing/2014/main" id="{E5832FA6-094B-43FC-948A-3525FAF53BF8}"/>
              </a:ext>
            </a:extLst>
          </p:cNvPr>
          <p:cNvPicPr/>
          <p:nvPr/>
        </p:nvPicPr>
        <p:blipFill>
          <a:blip r:embed="rId4" cstate="print">
            <a:extLst>
              <a:ext uri="{28A0092B-C50C-407E-A947-70E740481C1C}">
                <a14:useLocalDpi xmlns:a14="http://schemas.microsoft.com/office/drawing/2010/main" val="0"/>
              </a:ext>
            </a:extLst>
          </a:blip>
          <a:stretch>
            <a:fillRect/>
          </a:stretch>
        </p:blipFill>
        <p:spPr>
          <a:xfrm>
            <a:off x="5052060" y="1112133"/>
            <a:ext cx="3293745" cy="2639686"/>
          </a:xfrm>
          <a:prstGeom prst="rect">
            <a:avLst/>
          </a:prstGeom>
        </p:spPr>
      </p:pic>
      <p:sp>
        <p:nvSpPr>
          <p:cNvPr id="2" name="Rounded Rectangle 2">
            <a:hlinkClick r:id="rId5" action="ppaction://hlinksldjump"/>
            <a:extLst>
              <a:ext uri="{FF2B5EF4-FFF2-40B4-BE49-F238E27FC236}">
                <a16:creationId xmlns="" xmlns:a16="http://schemas.microsoft.com/office/drawing/2014/main" id="{7E7BE522-D81E-4D5F-972A-67F033E4449E}"/>
              </a:ext>
            </a:extLst>
          </p:cNvPr>
          <p:cNvSpPr/>
          <p:nvPr/>
        </p:nvSpPr>
        <p:spPr>
          <a:xfrm>
            <a:off x="7884488" y="145168"/>
            <a:ext cx="1080000" cy="360000"/>
          </a:xfrm>
          <a:prstGeom prst="roundRect">
            <a:avLst/>
          </a:prstGeom>
          <a:solidFill>
            <a:schemeClr val="accent2"/>
          </a:solidFill>
          <a:ln>
            <a:solidFill>
              <a:schemeClr val="accent2"/>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a:latin typeface="Verdana" panose="020B0604030504040204" pitchFamily="34" charset="0"/>
                <a:ea typeface="Verdana" panose="020B0604030504040204" pitchFamily="34" charset="0"/>
              </a:rPr>
              <a:t>Home</a:t>
            </a:r>
          </a:p>
        </p:txBody>
      </p:sp>
    </p:spTree>
    <p:extLst>
      <p:ext uri="{BB962C8B-B14F-4D97-AF65-F5344CB8AC3E}">
        <p14:creationId xmlns:p14="http://schemas.microsoft.com/office/powerpoint/2010/main" val="225629903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p:cNvPicPr>
            <a:picLocks noChangeAspect="1"/>
          </p:cNvPicPr>
          <p:nvPr/>
        </p:nvPicPr>
        <p:blipFill>
          <a:blip r:embed="rId3"/>
          <a:stretch>
            <a:fillRect/>
          </a:stretch>
        </p:blipFill>
        <p:spPr>
          <a:xfrm>
            <a:off x="-21326" y="645638"/>
            <a:ext cx="9150889" cy="6212362"/>
          </a:xfrm>
          <a:prstGeom prst="rect">
            <a:avLst/>
          </a:prstGeom>
        </p:spPr>
      </p:pic>
      <p:sp>
        <p:nvSpPr>
          <p:cNvPr id="11" name="Title 1"/>
          <p:cNvSpPr txBox="1">
            <a:spLocks/>
          </p:cNvSpPr>
          <p:nvPr/>
        </p:nvSpPr>
        <p:spPr>
          <a:xfrm>
            <a:off x="143751" y="26336"/>
            <a:ext cx="8820737" cy="5760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2000" b="1"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000" b="1"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Verdana" panose="020B0604030504040204" pitchFamily="34" charset="0"/>
              </a:rPr>
              <a:t>Metallic bonding diagrams</a:t>
            </a:r>
            <a:endParaRPr kumimoji="0" lang="en-GB" sz="2000" b="1"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Verdana" panose="020B0604030504040204" pitchFamily="34" charset="0"/>
            </a:endParaRPr>
          </a:p>
        </p:txBody>
      </p:sp>
      <p:sp>
        <p:nvSpPr>
          <p:cNvPr id="12" name="Text Placeholder 16"/>
          <p:cNvSpPr txBox="1">
            <a:spLocks/>
          </p:cNvSpPr>
          <p:nvPr/>
        </p:nvSpPr>
        <p:spPr>
          <a:xfrm>
            <a:off x="457200" y="863125"/>
            <a:ext cx="8285163" cy="439895"/>
          </a:xfrm>
          <a:prstGeom prst="rect">
            <a:avLst/>
          </a:prstGeom>
        </p:spPr>
        <p:txBody>
          <a:bodyPr vert="horz" lIns="91440" tIns="45720" rIns="91440" bIns="45720" rtlCol="0">
            <a:normAutofit/>
          </a:bodyPr>
          <a:lstStyle>
            <a:lvl1pPr marL="0" indent="0" algn="l" defTabSz="914400" rtl="0" eaLnBrk="1" latinLnBrk="0" hangingPunct="1">
              <a:lnSpc>
                <a:spcPct val="114000"/>
              </a:lnSpc>
              <a:spcBef>
                <a:spcPct val="20000"/>
              </a:spcBef>
              <a:buFont typeface="+mj-lt"/>
              <a:buNone/>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1pPr>
            <a:lvl2pPr marL="971550" indent="-514350" algn="l" defTabSz="914400" rtl="0" eaLnBrk="1" latinLnBrk="0" hangingPunct="1">
              <a:spcBef>
                <a:spcPct val="20000"/>
              </a:spcBef>
              <a:buFont typeface="Arial" panose="020B0604020202020204" pitchFamily="34" charset="0"/>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2pPr>
            <a:lvl3pPr marL="1485900" indent="-571500" algn="l" defTabSz="914400" rtl="0" eaLnBrk="1" latinLnBrk="0" hangingPunct="1">
              <a:spcBef>
                <a:spcPct val="20000"/>
              </a:spcBef>
              <a:buFont typeface="Courier New" panose="02070309020205020404" pitchFamily="49" charset="0"/>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3pPr>
            <a:lvl4pPr marL="1974850" indent="-539750" algn="l" defTabSz="914400" rtl="0" eaLnBrk="1" latinLnBrk="0" hangingPunct="1">
              <a:spcBef>
                <a:spcPct val="20000"/>
              </a:spcBef>
              <a:buFont typeface="Wingdings" panose="05000000000000000000" pitchFamily="2" charset="2"/>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4pPr>
            <a:lvl5pPr marL="2514600" indent="-539750" algn="l" defTabSz="914400" rtl="0" eaLnBrk="1" latinLnBrk="0" hangingPunct="1">
              <a:spcBef>
                <a:spcPct val="20000"/>
              </a:spcBef>
              <a:buFont typeface="Courier New" panose="02070309020205020404" pitchFamily="49" charset="0"/>
              <a:buChar char="o"/>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marR="0" lvl="0" indent="0" algn="l" defTabSz="914400" rtl="0" eaLnBrk="1" fontAlgn="auto" latinLnBrk="0" hangingPunct="1">
              <a:lnSpc>
                <a:spcPct val="114000"/>
              </a:lnSpc>
              <a:spcBef>
                <a:spcPct val="20000"/>
              </a:spcBef>
              <a:spcAft>
                <a:spcPts val="0"/>
              </a:spcAft>
              <a:buClrTx/>
              <a:buSzTx/>
              <a:buFont typeface="+mj-lt"/>
              <a:buNone/>
              <a:tabLst/>
              <a:defRPr/>
            </a:pPr>
            <a:r>
              <a:rPr kumimoji="0" lang="en-US" sz="1800" b="0"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Verdana" panose="020B0604030504040204" pitchFamily="34" charset="0"/>
              </a:rPr>
              <a:t>Three students draw diagrams to show metallic bonding.</a:t>
            </a:r>
          </a:p>
        </p:txBody>
      </p:sp>
      <p:pic>
        <p:nvPicPr>
          <p:cNvPr id="3" name="Picture 2">
            <a:extLst>
              <a:ext uri="{FF2B5EF4-FFF2-40B4-BE49-F238E27FC236}">
                <a16:creationId xmlns="" xmlns:a16="http://schemas.microsoft.com/office/drawing/2014/main" id="{EC27F952-E9DD-49CB-8737-19E17E45075C}"/>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13246" y="1545533"/>
            <a:ext cx="2108937" cy="1540884"/>
          </a:xfrm>
          <a:prstGeom prst="rect">
            <a:avLst/>
          </a:prstGeom>
        </p:spPr>
      </p:pic>
      <p:pic>
        <p:nvPicPr>
          <p:cNvPr id="5" name="Picture 4">
            <a:extLst>
              <a:ext uri="{FF2B5EF4-FFF2-40B4-BE49-F238E27FC236}">
                <a16:creationId xmlns="" xmlns:a16="http://schemas.microsoft.com/office/drawing/2014/main" id="{7B8056C0-3134-4DD5-826A-F073BC94A331}"/>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356755" y="1545533"/>
            <a:ext cx="2108937" cy="1551089"/>
          </a:xfrm>
          <a:prstGeom prst="rect">
            <a:avLst/>
          </a:prstGeom>
        </p:spPr>
      </p:pic>
      <p:pic>
        <p:nvPicPr>
          <p:cNvPr id="7" name="Picture 6">
            <a:extLst>
              <a:ext uri="{FF2B5EF4-FFF2-40B4-BE49-F238E27FC236}">
                <a16:creationId xmlns="" xmlns:a16="http://schemas.microsoft.com/office/drawing/2014/main" id="{7E862274-B135-4B1A-8E84-AC291E590A4D}"/>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100264" y="1549841"/>
            <a:ext cx="2108937" cy="1546781"/>
          </a:xfrm>
          <a:prstGeom prst="rect">
            <a:avLst/>
          </a:prstGeom>
        </p:spPr>
      </p:pic>
      <p:sp>
        <p:nvSpPr>
          <p:cNvPr id="14" name="TextBox 13">
            <a:extLst>
              <a:ext uri="{FF2B5EF4-FFF2-40B4-BE49-F238E27FC236}">
                <a16:creationId xmlns="" xmlns:a16="http://schemas.microsoft.com/office/drawing/2014/main" id="{E03B25B3-60A9-40A2-8FD0-50970DD6E2E7}"/>
              </a:ext>
            </a:extLst>
          </p:cNvPr>
          <p:cNvSpPr txBox="1"/>
          <p:nvPr/>
        </p:nvSpPr>
        <p:spPr>
          <a:xfrm>
            <a:off x="613246" y="3195160"/>
            <a:ext cx="1707044" cy="369332"/>
          </a:xfrm>
          <a:prstGeom prst="rect">
            <a:avLst/>
          </a:prstGeom>
          <a:noFill/>
        </p:spPr>
        <p:txBody>
          <a:bodyPr wrap="square">
            <a:spAutoFit/>
          </a:bodyPr>
          <a:lstStyle/>
          <a:p>
            <a:r>
              <a:rPr kumimoji="0" lang="en-US" sz="1800" b="0"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Verdana" panose="020B0604030504040204" pitchFamily="34" charset="0"/>
              </a:rPr>
              <a:t>Student A</a:t>
            </a:r>
            <a:endParaRPr lang="en-GB" dirty="0"/>
          </a:p>
        </p:txBody>
      </p:sp>
      <p:sp>
        <p:nvSpPr>
          <p:cNvPr id="9" name="TextBox 8">
            <a:extLst>
              <a:ext uri="{FF2B5EF4-FFF2-40B4-BE49-F238E27FC236}">
                <a16:creationId xmlns="" xmlns:a16="http://schemas.microsoft.com/office/drawing/2014/main" id="{9DD667B5-F18C-427A-8C7E-11C9F464F437}"/>
              </a:ext>
            </a:extLst>
          </p:cNvPr>
          <p:cNvSpPr txBox="1"/>
          <p:nvPr/>
        </p:nvSpPr>
        <p:spPr>
          <a:xfrm>
            <a:off x="3356755" y="3244334"/>
            <a:ext cx="1707044" cy="369332"/>
          </a:xfrm>
          <a:prstGeom prst="rect">
            <a:avLst/>
          </a:prstGeom>
          <a:noFill/>
        </p:spPr>
        <p:txBody>
          <a:bodyPr wrap="square">
            <a:spAutoFit/>
          </a:bodyPr>
          <a:lstStyle/>
          <a:p>
            <a:r>
              <a:rPr kumimoji="0" lang="en-US" sz="1800" b="0"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Verdana" panose="020B0604030504040204" pitchFamily="34" charset="0"/>
              </a:rPr>
              <a:t>Student </a:t>
            </a:r>
            <a:r>
              <a:rPr kumimoji="0" lang="en-US" sz="1800"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Verdana" panose="020B0604030504040204" pitchFamily="34" charset="0"/>
              </a:rPr>
              <a:t>B</a:t>
            </a:r>
            <a:endParaRPr lang="en-GB" dirty="0"/>
          </a:p>
        </p:txBody>
      </p:sp>
      <p:sp>
        <p:nvSpPr>
          <p:cNvPr id="10" name="TextBox 9">
            <a:extLst>
              <a:ext uri="{FF2B5EF4-FFF2-40B4-BE49-F238E27FC236}">
                <a16:creationId xmlns="" xmlns:a16="http://schemas.microsoft.com/office/drawing/2014/main" id="{2DDD2B82-E62A-4F06-8320-83D8FD7AA5B1}"/>
              </a:ext>
            </a:extLst>
          </p:cNvPr>
          <p:cNvSpPr txBox="1"/>
          <p:nvPr/>
        </p:nvSpPr>
        <p:spPr>
          <a:xfrm>
            <a:off x="6100264" y="3355180"/>
            <a:ext cx="1707044" cy="369332"/>
          </a:xfrm>
          <a:prstGeom prst="rect">
            <a:avLst/>
          </a:prstGeom>
          <a:noFill/>
        </p:spPr>
        <p:txBody>
          <a:bodyPr wrap="square">
            <a:spAutoFit/>
          </a:bodyPr>
          <a:lstStyle/>
          <a:p>
            <a:r>
              <a:rPr kumimoji="0" lang="en-US" sz="1800" b="0"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Verdana" panose="020B0604030504040204" pitchFamily="34" charset="0"/>
              </a:rPr>
              <a:t>Student </a:t>
            </a:r>
            <a:r>
              <a:rPr kumimoji="0" lang="en-US" sz="1800"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Verdana" panose="020B0604030504040204" pitchFamily="34" charset="0"/>
              </a:rPr>
              <a:t>C</a:t>
            </a:r>
            <a:endParaRPr lang="en-GB" dirty="0"/>
          </a:p>
        </p:txBody>
      </p:sp>
      <p:sp>
        <p:nvSpPr>
          <p:cNvPr id="18" name="Text Placeholder 16">
            <a:extLst>
              <a:ext uri="{FF2B5EF4-FFF2-40B4-BE49-F238E27FC236}">
                <a16:creationId xmlns="" xmlns:a16="http://schemas.microsoft.com/office/drawing/2014/main" id="{D6BA4F2B-99C6-4A67-AA74-4F943A078B2B}"/>
              </a:ext>
            </a:extLst>
          </p:cNvPr>
          <p:cNvSpPr txBox="1">
            <a:spLocks/>
          </p:cNvSpPr>
          <p:nvPr/>
        </p:nvSpPr>
        <p:spPr>
          <a:xfrm>
            <a:off x="411536" y="3656968"/>
            <a:ext cx="8285163" cy="2460228"/>
          </a:xfrm>
          <a:prstGeom prst="rect">
            <a:avLst/>
          </a:prstGeom>
        </p:spPr>
        <p:txBody>
          <a:bodyPr vert="horz" lIns="91440" tIns="45720" rIns="91440" bIns="45720" rtlCol="0">
            <a:normAutofit lnSpcReduction="10000"/>
          </a:bodyPr>
          <a:lstStyle>
            <a:lvl1pPr marL="0" indent="0" algn="l" defTabSz="914400" rtl="0" eaLnBrk="1" latinLnBrk="0" hangingPunct="1">
              <a:lnSpc>
                <a:spcPct val="114000"/>
              </a:lnSpc>
              <a:spcBef>
                <a:spcPct val="20000"/>
              </a:spcBef>
              <a:buFont typeface="+mj-lt"/>
              <a:buNone/>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1pPr>
            <a:lvl2pPr marL="971550" indent="-514350" algn="l" defTabSz="914400" rtl="0" eaLnBrk="1" latinLnBrk="0" hangingPunct="1">
              <a:spcBef>
                <a:spcPct val="20000"/>
              </a:spcBef>
              <a:buFont typeface="Arial" panose="020B0604020202020204" pitchFamily="34" charset="0"/>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2pPr>
            <a:lvl3pPr marL="1485900" indent="-571500" algn="l" defTabSz="914400" rtl="0" eaLnBrk="1" latinLnBrk="0" hangingPunct="1">
              <a:spcBef>
                <a:spcPct val="20000"/>
              </a:spcBef>
              <a:buFont typeface="Courier New" panose="02070309020205020404" pitchFamily="49" charset="0"/>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3pPr>
            <a:lvl4pPr marL="1974850" indent="-539750" algn="l" defTabSz="914400" rtl="0" eaLnBrk="1" latinLnBrk="0" hangingPunct="1">
              <a:spcBef>
                <a:spcPct val="20000"/>
              </a:spcBef>
              <a:buFont typeface="Wingdings" panose="05000000000000000000" pitchFamily="2" charset="2"/>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4pPr>
            <a:lvl5pPr marL="2514600" indent="-539750" algn="l" defTabSz="914400" rtl="0" eaLnBrk="1" latinLnBrk="0" hangingPunct="1">
              <a:spcBef>
                <a:spcPct val="20000"/>
              </a:spcBef>
              <a:buFont typeface="Courier New" panose="02070309020205020404" pitchFamily="49" charset="0"/>
              <a:buChar char="o"/>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342900" marR="0" lvl="0" indent="-342900" algn="l" defTabSz="914400" rtl="0" eaLnBrk="1" fontAlgn="auto" latinLnBrk="0" hangingPunct="1">
              <a:lnSpc>
                <a:spcPct val="114000"/>
              </a:lnSpc>
              <a:spcBef>
                <a:spcPct val="20000"/>
              </a:spcBef>
              <a:spcAft>
                <a:spcPts val="0"/>
              </a:spcAft>
              <a:buClrTx/>
              <a:buSzTx/>
              <a:buFont typeface="+mj-lt"/>
              <a:buAutoNum type="arabicPeriod"/>
              <a:tabLst/>
              <a:defRPr/>
            </a:pPr>
            <a:r>
              <a:rPr kumimoji="0" lang="en-US" sz="1800" b="0"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Verdana" panose="020B0604030504040204" pitchFamily="34" charset="0"/>
              </a:rPr>
              <a:t>What do the following represent in the students’ diagrams?</a:t>
            </a:r>
          </a:p>
          <a:p>
            <a:pPr marL="342900" marR="0" lvl="0" indent="-342900" algn="l" defTabSz="914400" rtl="0" eaLnBrk="1" fontAlgn="auto" latinLnBrk="0" hangingPunct="1">
              <a:lnSpc>
                <a:spcPct val="114000"/>
              </a:lnSpc>
              <a:spcBef>
                <a:spcPct val="20000"/>
              </a:spcBef>
              <a:spcAft>
                <a:spcPts val="0"/>
              </a:spcAft>
              <a:buClrTx/>
              <a:buSzTx/>
              <a:buFont typeface="+mj-lt"/>
              <a:buAutoNum type="arabicPeriod"/>
              <a:tabLst/>
              <a:defRPr/>
            </a:pPr>
            <a:endParaRPr lang="en-US" dirty="0"/>
          </a:p>
          <a:p>
            <a:pPr marL="342900" marR="0" lvl="0" indent="-342900" algn="l" defTabSz="914400" rtl="0" eaLnBrk="1" fontAlgn="auto" latinLnBrk="0" hangingPunct="1">
              <a:lnSpc>
                <a:spcPct val="114000"/>
              </a:lnSpc>
              <a:spcBef>
                <a:spcPct val="20000"/>
              </a:spcBef>
              <a:spcAft>
                <a:spcPts val="0"/>
              </a:spcAft>
              <a:buClrTx/>
              <a:buSzTx/>
              <a:buFont typeface="+mj-lt"/>
              <a:buAutoNum type="arabicPeriod"/>
              <a:tabLst/>
              <a:defRPr/>
            </a:pPr>
            <a:endParaRPr kumimoji="0" lang="en-US" sz="1800" b="0"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Verdana" panose="020B0604030504040204" pitchFamily="34" charset="0"/>
            </a:endParaRPr>
          </a:p>
          <a:p>
            <a:pPr marL="342900" marR="0" lvl="0" indent="-342900" algn="l" defTabSz="914400" rtl="0" eaLnBrk="1" fontAlgn="auto" latinLnBrk="0" hangingPunct="1">
              <a:lnSpc>
                <a:spcPct val="114000"/>
              </a:lnSpc>
              <a:spcBef>
                <a:spcPct val="20000"/>
              </a:spcBef>
              <a:spcAft>
                <a:spcPts val="0"/>
              </a:spcAft>
              <a:buClrTx/>
              <a:buSzTx/>
              <a:buFont typeface="+mj-lt"/>
              <a:buAutoNum type="arabicPeriod"/>
              <a:tabLst/>
              <a:defRPr/>
            </a:pPr>
            <a:endParaRPr lang="en-US" dirty="0"/>
          </a:p>
          <a:p>
            <a:pPr marL="342900" marR="0" lvl="0" indent="-342900" algn="l" defTabSz="914400" rtl="0" eaLnBrk="1" fontAlgn="auto" latinLnBrk="0" hangingPunct="1">
              <a:lnSpc>
                <a:spcPct val="114000"/>
              </a:lnSpc>
              <a:spcBef>
                <a:spcPct val="20000"/>
              </a:spcBef>
              <a:spcAft>
                <a:spcPts val="0"/>
              </a:spcAft>
              <a:buClrTx/>
              <a:buSzTx/>
              <a:buFont typeface="+mj-lt"/>
              <a:buAutoNum type="arabicPeriod"/>
              <a:tabLst/>
              <a:defRPr/>
            </a:pPr>
            <a:endParaRPr kumimoji="0" lang="en-US" sz="1800" b="0"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Verdana" panose="020B0604030504040204" pitchFamily="34" charset="0"/>
            </a:endParaRPr>
          </a:p>
          <a:p>
            <a:pPr marL="342900" marR="0" lvl="0" indent="-342900" algn="l" defTabSz="914400" rtl="0" eaLnBrk="1" fontAlgn="auto" latinLnBrk="0" hangingPunct="1">
              <a:lnSpc>
                <a:spcPct val="114000"/>
              </a:lnSpc>
              <a:spcBef>
                <a:spcPct val="20000"/>
              </a:spcBef>
              <a:spcAft>
                <a:spcPts val="0"/>
              </a:spcAft>
              <a:buClrTx/>
              <a:buSzTx/>
              <a:buFont typeface="+mj-lt"/>
              <a:buAutoNum type="arabicPeriod"/>
              <a:tabLst/>
              <a:defRPr/>
            </a:pPr>
            <a:r>
              <a:rPr kumimoji="0" lang="en-US" sz="1800" b="0"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Verdana" panose="020B0604030504040204" pitchFamily="34" charset="0"/>
              </a:rPr>
              <a:t>Which diagram do you think shows the best representation of metallic bonding? </a:t>
            </a:r>
            <a:r>
              <a:rPr kumimoji="0" lang="en-US" sz="1800" b="0" i="1"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Verdana" panose="020B0604030504040204" pitchFamily="34" charset="0"/>
              </a:rPr>
              <a:t>Explain your answer.</a:t>
            </a:r>
          </a:p>
        </p:txBody>
      </p:sp>
      <p:pic>
        <p:nvPicPr>
          <p:cNvPr id="20" name="Picture 19" descr="A picture containing object, clock&#10;&#10;Description automatically generated">
            <a:extLst>
              <a:ext uri="{FF2B5EF4-FFF2-40B4-BE49-F238E27FC236}">
                <a16:creationId xmlns="" xmlns:a16="http://schemas.microsoft.com/office/drawing/2014/main" id="{E040EF80-F57C-45DE-BADD-D40B8CE665EE}"/>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923839" y="4245808"/>
            <a:ext cx="2487384" cy="1292464"/>
          </a:xfrm>
          <a:prstGeom prst="rect">
            <a:avLst/>
          </a:prstGeom>
        </p:spPr>
      </p:pic>
      <p:sp>
        <p:nvSpPr>
          <p:cNvPr id="2" name="Rounded Rectangle 2">
            <a:hlinkClick r:id="rId8" action="ppaction://hlinksldjump"/>
            <a:extLst>
              <a:ext uri="{FF2B5EF4-FFF2-40B4-BE49-F238E27FC236}">
                <a16:creationId xmlns="" xmlns:a16="http://schemas.microsoft.com/office/drawing/2014/main" id="{F4B7FBDA-35D7-49F9-B426-34B97EE22F06}"/>
              </a:ext>
            </a:extLst>
          </p:cNvPr>
          <p:cNvSpPr/>
          <p:nvPr/>
        </p:nvSpPr>
        <p:spPr>
          <a:xfrm>
            <a:off x="7884488" y="145168"/>
            <a:ext cx="1080000" cy="360000"/>
          </a:xfrm>
          <a:prstGeom prst="roundRect">
            <a:avLst/>
          </a:prstGeom>
          <a:solidFill>
            <a:schemeClr val="accent2"/>
          </a:solidFill>
          <a:ln>
            <a:solidFill>
              <a:schemeClr val="accent2"/>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a:latin typeface="Verdana" panose="020B0604030504040204" pitchFamily="34" charset="0"/>
                <a:ea typeface="Verdana" panose="020B0604030504040204" pitchFamily="34" charset="0"/>
              </a:rPr>
              <a:t>Home</a:t>
            </a:r>
          </a:p>
        </p:txBody>
      </p:sp>
    </p:spTree>
    <p:extLst>
      <p:ext uri="{BB962C8B-B14F-4D97-AF65-F5344CB8AC3E}">
        <p14:creationId xmlns:p14="http://schemas.microsoft.com/office/powerpoint/2010/main" val="63628034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p:cNvPicPr>
            <a:picLocks noChangeAspect="1"/>
          </p:cNvPicPr>
          <p:nvPr/>
        </p:nvPicPr>
        <p:blipFill>
          <a:blip r:embed="rId3"/>
          <a:stretch>
            <a:fillRect/>
          </a:stretch>
        </p:blipFill>
        <p:spPr>
          <a:xfrm>
            <a:off x="8714" y="576138"/>
            <a:ext cx="9150889" cy="6212362"/>
          </a:xfrm>
          <a:prstGeom prst="rect">
            <a:avLst/>
          </a:prstGeom>
          <a:ln>
            <a:solidFill>
              <a:schemeClr val="bg1">
                <a:lumMod val="75000"/>
              </a:schemeClr>
            </a:solidFill>
          </a:ln>
        </p:spPr>
      </p:pic>
      <p:sp>
        <p:nvSpPr>
          <p:cNvPr id="11" name="Title 1"/>
          <p:cNvSpPr txBox="1">
            <a:spLocks/>
          </p:cNvSpPr>
          <p:nvPr/>
        </p:nvSpPr>
        <p:spPr>
          <a:xfrm>
            <a:off x="143751" y="26336"/>
            <a:ext cx="8820737" cy="5760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2000" b="1"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000" b="1"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Verdana" panose="020B0604030504040204" pitchFamily="34" charset="0"/>
              </a:rPr>
              <a:t>Explaining metals</a:t>
            </a:r>
            <a:endParaRPr kumimoji="0" lang="en-GB" sz="2000" b="1"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Verdana" panose="020B0604030504040204" pitchFamily="34" charset="0"/>
            </a:endParaRPr>
          </a:p>
        </p:txBody>
      </p:sp>
      <p:sp>
        <p:nvSpPr>
          <p:cNvPr id="33" name="Text Placeholder 3"/>
          <p:cNvSpPr txBox="1">
            <a:spLocks/>
          </p:cNvSpPr>
          <p:nvPr/>
        </p:nvSpPr>
        <p:spPr>
          <a:xfrm>
            <a:off x="354604" y="832586"/>
            <a:ext cx="8748827" cy="2950744"/>
          </a:xfrm>
          <a:prstGeom prst="rect">
            <a:avLst/>
          </a:prstGeom>
        </p:spPr>
        <p:txBody>
          <a:bodyPr/>
          <a:lstStyle>
            <a:lvl1pPr marL="0" indent="0" algn="l" defTabSz="914400" rtl="0" eaLnBrk="1" latinLnBrk="0" hangingPunct="1">
              <a:spcBef>
                <a:spcPct val="20000"/>
              </a:spcBef>
              <a:buFont typeface="+mj-lt"/>
              <a:buNone/>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1pPr>
            <a:lvl2pPr marL="971550" indent="-514350" algn="l" defTabSz="914400" rtl="0" eaLnBrk="1" latinLnBrk="0" hangingPunct="1">
              <a:spcBef>
                <a:spcPct val="20000"/>
              </a:spcBef>
              <a:buFont typeface="Arial" panose="020B0604020202020204" pitchFamily="34" charset="0"/>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2pPr>
            <a:lvl3pPr marL="1485900" indent="-571500" algn="l" defTabSz="914400" rtl="0" eaLnBrk="1" latinLnBrk="0" hangingPunct="1">
              <a:spcBef>
                <a:spcPct val="20000"/>
              </a:spcBef>
              <a:buFont typeface="Courier New" panose="02070309020205020404" pitchFamily="49" charset="0"/>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3pPr>
            <a:lvl4pPr marL="1974850" indent="-539750" algn="l" defTabSz="914400" rtl="0" eaLnBrk="1" latinLnBrk="0" hangingPunct="1">
              <a:spcBef>
                <a:spcPct val="20000"/>
              </a:spcBef>
              <a:buFont typeface="Wingdings" panose="05000000000000000000" pitchFamily="2" charset="2"/>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4pPr>
            <a:lvl5pPr marL="2514600" indent="-539750" algn="l" defTabSz="914400" rtl="0" eaLnBrk="1" latinLnBrk="0" hangingPunct="1">
              <a:spcBef>
                <a:spcPct val="20000"/>
              </a:spcBef>
              <a:buFont typeface="Courier New" panose="02070309020205020404" pitchFamily="49" charset="0"/>
              <a:buChar char="o"/>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ct val="20000"/>
              </a:spcBef>
              <a:spcAft>
                <a:spcPts val="0"/>
              </a:spcAft>
              <a:buClrTx/>
              <a:buSzTx/>
              <a:buFont typeface="+mj-lt"/>
              <a:buNone/>
              <a:tabLst/>
              <a:defRPr/>
            </a:pPr>
            <a:r>
              <a:rPr kumimoji="0" lang="en-GB" sz="1800" b="0" i="0" u="none" strike="noStrike" kern="1200" cap="none" spc="0" normalizeH="0" baseline="0" noProof="0" dirty="0">
                <a:ln>
                  <a:noFill/>
                </a:ln>
                <a:solidFill>
                  <a:srgbClr val="1F497D">
                    <a:lumMod val="50000"/>
                  </a:srgbClr>
                </a:solidFill>
                <a:effectLst/>
                <a:uLnTx/>
                <a:uFillTx/>
                <a:latin typeface="Verdana" panose="020B0604030504040204" pitchFamily="34" charset="0"/>
                <a:ea typeface="Verdana" panose="020B0604030504040204" pitchFamily="34" charset="0"/>
                <a:cs typeface="Verdana" panose="020B0604030504040204" pitchFamily="34" charset="0"/>
              </a:rPr>
              <a:t>Some students have drawn diagrams to show how they think about a metal.</a:t>
            </a:r>
          </a:p>
          <a:p>
            <a:pPr marL="0" marR="0" lvl="0" indent="0" algn="l" defTabSz="914400" rtl="0" eaLnBrk="1" fontAlgn="auto" latinLnBrk="0" hangingPunct="1">
              <a:lnSpc>
                <a:spcPct val="100000"/>
              </a:lnSpc>
              <a:spcBef>
                <a:spcPct val="20000"/>
              </a:spcBef>
              <a:spcAft>
                <a:spcPts val="0"/>
              </a:spcAft>
              <a:buClrTx/>
              <a:buSzTx/>
              <a:buFont typeface="+mj-lt"/>
              <a:buNone/>
              <a:tabLst/>
              <a:defRPr/>
            </a:pPr>
            <a:endParaRPr kumimoji="0" lang="en-GB" sz="1800" b="0" i="0" u="none" strike="noStrike" kern="1200" cap="none" spc="0" normalizeH="0" baseline="0" noProof="0" dirty="0">
              <a:ln>
                <a:noFill/>
              </a:ln>
              <a:solidFill>
                <a:srgbClr val="1F497D">
                  <a:lumMod val="50000"/>
                </a:srgbClr>
              </a:solidFill>
              <a:effectLst/>
              <a:uLnTx/>
              <a:uFillTx/>
              <a:latin typeface="Verdana" panose="020B0604030504040204" pitchFamily="34" charset="0"/>
              <a:ea typeface="Verdana" panose="020B0604030504040204" pitchFamily="34" charset="0"/>
              <a:cs typeface="Verdana" panose="020B0604030504040204" pitchFamily="34" charset="0"/>
            </a:endParaRPr>
          </a:p>
        </p:txBody>
      </p:sp>
      <p:sp>
        <p:nvSpPr>
          <p:cNvPr id="4" name="TextBox 3">
            <a:extLst>
              <a:ext uri="{FF2B5EF4-FFF2-40B4-BE49-F238E27FC236}">
                <a16:creationId xmlns="" xmlns:a16="http://schemas.microsoft.com/office/drawing/2014/main" id="{A48C8CB3-920F-4B6F-B01C-736EE789A6CC}"/>
              </a:ext>
            </a:extLst>
          </p:cNvPr>
          <p:cNvSpPr txBox="1"/>
          <p:nvPr/>
        </p:nvSpPr>
        <p:spPr>
          <a:xfrm>
            <a:off x="179705" y="4638339"/>
            <a:ext cx="8748828" cy="1599562"/>
          </a:xfrm>
          <a:prstGeom prst="rect">
            <a:avLst/>
          </a:prstGeom>
          <a:solidFill>
            <a:srgbClr val="FAFAEA"/>
          </a:solidFill>
          <a:ln>
            <a:solidFill>
              <a:schemeClr val="tx2">
                <a:lumMod val="50000"/>
              </a:schemeClr>
            </a:solidFill>
          </a:ln>
        </p:spPr>
        <p:txBody>
          <a:bodyPr wrap="square" rtlCol="0">
            <a:noAutofit/>
          </a:bodyPr>
          <a:lstStyle/>
          <a:p>
            <a:pPr marL="342900" indent="-342900">
              <a:lnSpc>
                <a:spcPct val="113000"/>
              </a:lnSpc>
              <a:buFont typeface="+mj-lt"/>
              <a:buAutoNum type="arabicPeriod"/>
            </a:pPr>
            <a:r>
              <a:rPr lang="en-GB" sz="1600"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Who do you think will be able to explain the following? </a:t>
            </a:r>
          </a:p>
          <a:p>
            <a:pPr>
              <a:lnSpc>
                <a:spcPct val="113000"/>
              </a:lnSpc>
              <a:spcAft>
                <a:spcPts val="600"/>
              </a:spcAft>
            </a:pPr>
            <a:r>
              <a:rPr lang="en-GB" sz="1600"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     </a:t>
            </a:r>
            <a:r>
              <a:rPr lang="en-GB" sz="1600" i="1"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Explain your answers. </a:t>
            </a:r>
          </a:p>
          <a:p>
            <a:pPr marL="342900" indent="-342900">
              <a:lnSpc>
                <a:spcPct val="113000"/>
              </a:lnSpc>
              <a:buFont typeface="+mj-lt"/>
              <a:buAutoNum type="alphaLcPeriod"/>
            </a:pPr>
            <a:r>
              <a:rPr lang="en-GB" sz="1600"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aluminium conducts electricity</a:t>
            </a:r>
          </a:p>
          <a:p>
            <a:pPr marL="342900" indent="-342900">
              <a:lnSpc>
                <a:spcPct val="113000"/>
              </a:lnSpc>
              <a:buFont typeface="+mj-lt"/>
              <a:buAutoNum type="alphaLcPeriod"/>
            </a:pPr>
            <a:r>
              <a:rPr lang="en-GB" sz="1600"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copper can be hammered into shape</a:t>
            </a:r>
          </a:p>
          <a:p>
            <a:pPr marL="342900" indent="-342900">
              <a:lnSpc>
                <a:spcPct val="113000"/>
              </a:lnSpc>
              <a:buFont typeface="+mj-lt"/>
              <a:buAutoNum type="alphaLcPeriod"/>
            </a:pPr>
            <a:r>
              <a:rPr lang="en-GB" sz="1600"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copper is a better electrical conductor than aluminium</a:t>
            </a:r>
            <a:endParaRPr lang="en-GB" sz="1600" i="1"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endParaRPr>
          </a:p>
        </p:txBody>
      </p:sp>
      <p:grpSp>
        <p:nvGrpSpPr>
          <p:cNvPr id="7" name="Group 6">
            <a:extLst>
              <a:ext uri="{FF2B5EF4-FFF2-40B4-BE49-F238E27FC236}">
                <a16:creationId xmlns="" xmlns:a16="http://schemas.microsoft.com/office/drawing/2014/main" id="{2E0E9B0C-F19A-4B1A-8378-CB42251958BD}"/>
              </a:ext>
            </a:extLst>
          </p:cNvPr>
          <p:cNvGrpSpPr/>
          <p:nvPr/>
        </p:nvGrpSpPr>
        <p:grpSpPr>
          <a:xfrm>
            <a:off x="1111864" y="1207876"/>
            <a:ext cx="6884509" cy="3357312"/>
            <a:chOff x="541786" y="1257601"/>
            <a:chExt cx="6884509" cy="3357312"/>
          </a:xfrm>
        </p:grpSpPr>
        <p:grpSp>
          <p:nvGrpSpPr>
            <p:cNvPr id="8" name="Group 7"/>
            <p:cNvGrpSpPr/>
            <p:nvPr/>
          </p:nvGrpSpPr>
          <p:grpSpPr>
            <a:xfrm>
              <a:off x="3219912" y="2451179"/>
              <a:ext cx="1970291" cy="1401510"/>
              <a:chOff x="0" y="0"/>
              <a:chExt cx="1428115" cy="973455"/>
            </a:xfrm>
          </p:grpSpPr>
          <p:grpSp>
            <p:nvGrpSpPr>
              <p:cNvPr id="9" name="Group 8"/>
              <p:cNvGrpSpPr>
                <a:grpSpLocks noChangeAspect="1"/>
              </p:cNvGrpSpPr>
              <p:nvPr userDrawn="1"/>
            </p:nvGrpSpPr>
            <p:grpSpPr>
              <a:xfrm>
                <a:off x="200025" y="0"/>
                <a:ext cx="475615" cy="611505"/>
                <a:chOff x="0" y="0"/>
                <a:chExt cx="527901" cy="688156"/>
              </a:xfrm>
            </p:grpSpPr>
            <p:sp>
              <p:nvSpPr>
                <p:cNvPr id="27" name="Freeform 26"/>
                <p:cNvSpPr/>
                <p:nvPr userDrawn="1"/>
              </p:nvSpPr>
              <p:spPr>
                <a:xfrm>
                  <a:off x="0" y="334638"/>
                  <a:ext cx="527901" cy="353518"/>
                </a:xfrm>
                <a:custGeom>
                  <a:avLst/>
                  <a:gdLst>
                    <a:gd name="connsiteX0" fmla="*/ 0 w 537328"/>
                    <a:gd name="connsiteY0" fmla="*/ 377072 h 377072"/>
                    <a:gd name="connsiteX1" fmla="*/ 537328 w 537328"/>
                    <a:gd name="connsiteY1" fmla="*/ 18853 h 377072"/>
                    <a:gd name="connsiteX2" fmla="*/ 9427 w 537328"/>
                    <a:gd name="connsiteY2" fmla="*/ 18853 h 377072"/>
                    <a:gd name="connsiteX3" fmla="*/ 9427 w 537328"/>
                    <a:gd name="connsiteY3" fmla="*/ 0 h 377072"/>
                    <a:gd name="connsiteX0" fmla="*/ 0 w 537328"/>
                    <a:gd name="connsiteY0" fmla="*/ 377072 h 377072"/>
                    <a:gd name="connsiteX1" fmla="*/ 537328 w 537328"/>
                    <a:gd name="connsiteY1" fmla="*/ 18853 h 377072"/>
                    <a:gd name="connsiteX2" fmla="*/ 9427 w 537328"/>
                    <a:gd name="connsiteY2" fmla="*/ 18853 h 377072"/>
                    <a:gd name="connsiteX3" fmla="*/ 9427 w 537328"/>
                    <a:gd name="connsiteY3" fmla="*/ 0 h 377072"/>
                    <a:gd name="connsiteX0" fmla="*/ 0 w 537332"/>
                    <a:gd name="connsiteY0" fmla="*/ 384069 h 384069"/>
                    <a:gd name="connsiteX1" fmla="*/ 537328 w 537332"/>
                    <a:gd name="connsiteY1" fmla="*/ 25850 h 384069"/>
                    <a:gd name="connsiteX2" fmla="*/ 9427 w 537332"/>
                    <a:gd name="connsiteY2" fmla="*/ 25850 h 384069"/>
                    <a:gd name="connsiteX3" fmla="*/ 9427 w 537332"/>
                    <a:gd name="connsiteY3" fmla="*/ 6997 h 384069"/>
                    <a:gd name="connsiteX0" fmla="*/ 0 w 537332"/>
                    <a:gd name="connsiteY0" fmla="*/ 384069 h 384069"/>
                    <a:gd name="connsiteX1" fmla="*/ 537328 w 537332"/>
                    <a:gd name="connsiteY1" fmla="*/ 25850 h 384069"/>
                    <a:gd name="connsiteX2" fmla="*/ 9427 w 537332"/>
                    <a:gd name="connsiteY2" fmla="*/ 25850 h 384069"/>
                    <a:gd name="connsiteX3" fmla="*/ 9427 w 537332"/>
                    <a:gd name="connsiteY3" fmla="*/ 6997 h 384069"/>
                    <a:gd name="connsiteX0" fmla="*/ 0 w 537328"/>
                    <a:gd name="connsiteY0" fmla="*/ 710852 h 710852"/>
                    <a:gd name="connsiteX1" fmla="*/ 537328 w 537328"/>
                    <a:gd name="connsiteY1" fmla="*/ 352633 h 710852"/>
                    <a:gd name="connsiteX2" fmla="*/ 9427 w 537328"/>
                    <a:gd name="connsiteY2" fmla="*/ 352633 h 710852"/>
                    <a:gd name="connsiteX3" fmla="*/ 9427 w 537328"/>
                    <a:gd name="connsiteY3" fmla="*/ 333780 h 710852"/>
                    <a:gd name="connsiteX0" fmla="*/ 0 w 537328"/>
                    <a:gd name="connsiteY0" fmla="*/ 1461154 h 1461154"/>
                    <a:gd name="connsiteX1" fmla="*/ 537328 w 537328"/>
                    <a:gd name="connsiteY1" fmla="*/ 1102935 h 1461154"/>
                    <a:gd name="connsiteX2" fmla="*/ 9427 w 537328"/>
                    <a:gd name="connsiteY2" fmla="*/ 1102935 h 1461154"/>
                    <a:gd name="connsiteX3" fmla="*/ 160256 w 537328"/>
                    <a:gd name="connsiteY3" fmla="*/ 0 h 1461154"/>
                    <a:gd name="connsiteX0" fmla="*/ 0 w 537328"/>
                    <a:gd name="connsiteY0" fmla="*/ 710853 h 710853"/>
                    <a:gd name="connsiteX1" fmla="*/ 537328 w 537328"/>
                    <a:gd name="connsiteY1" fmla="*/ 352634 h 710853"/>
                    <a:gd name="connsiteX2" fmla="*/ 9427 w 537328"/>
                    <a:gd name="connsiteY2" fmla="*/ 352634 h 710853"/>
                    <a:gd name="connsiteX0" fmla="*/ 0 w 537328"/>
                    <a:gd name="connsiteY0" fmla="*/ 836552 h 836552"/>
                    <a:gd name="connsiteX1" fmla="*/ 537328 w 537328"/>
                    <a:gd name="connsiteY1" fmla="*/ 478333 h 836552"/>
                    <a:gd name="connsiteX2" fmla="*/ 9427 w 537328"/>
                    <a:gd name="connsiteY2" fmla="*/ 478333 h 836552"/>
                    <a:gd name="connsiteX0" fmla="*/ 0 w 537328"/>
                    <a:gd name="connsiteY0" fmla="*/ 737239 h 737239"/>
                    <a:gd name="connsiteX1" fmla="*/ 537328 w 537328"/>
                    <a:gd name="connsiteY1" fmla="*/ 379020 h 737239"/>
                    <a:gd name="connsiteX2" fmla="*/ 9427 w 537328"/>
                    <a:gd name="connsiteY2" fmla="*/ 379020 h 737239"/>
                    <a:gd name="connsiteX0" fmla="*/ 527957 w 527957"/>
                    <a:gd name="connsiteY0" fmla="*/ 379020 h 379020"/>
                    <a:gd name="connsiteX1" fmla="*/ 56 w 527957"/>
                    <a:gd name="connsiteY1" fmla="*/ 379020 h 379020"/>
                    <a:gd name="connsiteX0" fmla="*/ 527957 w 527957"/>
                    <a:gd name="connsiteY0" fmla="*/ 390136 h 390136"/>
                    <a:gd name="connsiteX1" fmla="*/ 56 w 527957"/>
                    <a:gd name="connsiteY1" fmla="*/ 390136 h 390136"/>
                    <a:gd name="connsiteX0" fmla="*/ 527901 w 527901"/>
                    <a:gd name="connsiteY0" fmla="*/ 438358 h 438358"/>
                    <a:gd name="connsiteX1" fmla="*/ 0 w 527901"/>
                    <a:gd name="connsiteY1" fmla="*/ 438358 h 438358"/>
                    <a:gd name="connsiteX0" fmla="*/ 527901 w 527901"/>
                    <a:gd name="connsiteY0" fmla="*/ 438358 h 438358"/>
                    <a:gd name="connsiteX1" fmla="*/ 0 w 527901"/>
                    <a:gd name="connsiteY1" fmla="*/ 438358 h 438358"/>
                    <a:gd name="connsiteX2" fmla="*/ 527901 w 527901"/>
                    <a:gd name="connsiteY2" fmla="*/ 438358 h 438358"/>
                  </a:gdLst>
                  <a:ahLst/>
                  <a:cxnLst>
                    <a:cxn ang="0">
                      <a:pos x="connsiteX0" y="connsiteY0"/>
                    </a:cxn>
                    <a:cxn ang="0">
                      <a:pos x="connsiteX1" y="connsiteY1"/>
                    </a:cxn>
                    <a:cxn ang="0">
                      <a:pos x="connsiteX2" y="connsiteY2"/>
                    </a:cxn>
                  </a:cxnLst>
                  <a:rect l="l" t="t" r="r" b="b"/>
                  <a:pathLst>
                    <a:path w="527901" h="438358">
                      <a:moveTo>
                        <a:pt x="527901" y="438358"/>
                      </a:moveTo>
                      <a:cubicBezTo>
                        <a:pt x="520044" y="-139818"/>
                        <a:pt x="3142" y="-152389"/>
                        <a:pt x="0" y="438358"/>
                      </a:cubicBezTo>
                      <a:lnTo>
                        <a:pt x="527901" y="438358"/>
                      </a:lnTo>
                      <a:close/>
                    </a:path>
                  </a:pathLst>
                </a:custGeom>
                <a:solidFill>
                  <a:schemeClr val="bg1">
                    <a:lumMod val="65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GB" dirty="0"/>
                </a:p>
              </p:txBody>
            </p:sp>
            <p:sp>
              <p:nvSpPr>
                <p:cNvPr id="28" name="Oval 27"/>
                <p:cNvSpPr/>
                <p:nvPr userDrawn="1"/>
              </p:nvSpPr>
              <p:spPr>
                <a:xfrm>
                  <a:off x="70701" y="0"/>
                  <a:ext cx="386499" cy="386499"/>
                </a:xfrm>
                <a:prstGeom prst="ellipse">
                  <a:avLst/>
                </a:prstGeom>
                <a:solidFill>
                  <a:schemeClr val="bg1">
                    <a:lumMod val="65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GB" dirty="0"/>
                </a:p>
              </p:txBody>
            </p:sp>
          </p:grpSp>
          <p:grpSp>
            <p:nvGrpSpPr>
              <p:cNvPr id="10" name="Group 9"/>
              <p:cNvGrpSpPr>
                <a:grpSpLocks noChangeAspect="1"/>
              </p:cNvGrpSpPr>
              <p:nvPr userDrawn="1"/>
            </p:nvGrpSpPr>
            <p:grpSpPr>
              <a:xfrm>
                <a:off x="0" y="276225"/>
                <a:ext cx="475615" cy="611505"/>
                <a:chOff x="0" y="0"/>
                <a:chExt cx="527901" cy="688156"/>
              </a:xfrm>
            </p:grpSpPr>
            <p:sp>
              <p:nvSpPr>
                <p:cNvPr id="25" name="Freeform 24"/>
                <p:cNvSpPr/>
                <p:nvPr userDrawn="1"/>
              </p:nvSpPr>
              <p:spPr>
                <a:xfrm>
                  <a:off x="0" y="334638"/>
                  <a:ext cx="527901" cy="353518"/>
                </a:xfrm>
                <a:custGeom>
                  <a:avLst/>
                  <a:gdLst>
                    <a:gd name="connsiteX0" fmla="*/ 0 w 537328"/>
                    <a:gd name="connsiteY0" fmla="*/ 377072 h 377072"/>
                    <a:gd name="connsiteX1" fmla="*/ 537328 w 537328"/>
                    <a:gd name="connsiteY1" fmla="*/ 18853 h 377072"/>
                    <a:gd name="connsiteX2" fmla="*/ 9427 w 537328"/>
                    <a:gd name="connsiteY2" fmla="*/ 18853 h 377072"/>
                    <a:gd name="connsiteX3" fmla="*/ 9427 w 537328"/>
                    <a:gd name="connsiteY3" fmla="*/ 0 h 377072"/>
                    <a:gd name="connsiteX0" fmla="*/ 0 w 537328"/>
                    <a:gd name="connsiteY0" fmla="*/ 377072 h 377072"/>
                    <a:gd name="connsiteX1" fmla="*/ 537328 w 537328"/>
                    <a:gd name="connsiteY1" fmla="*/ 18853 h 377072"/>
                    <a:gd name="connsiteX2" fmla="*/ 9427 w 537328"/>
                    <a:gd name="connsiteY2" fmla="*/ 18853 h 377072"/>
                    <a:gd name="connsiteX3" fmla="*/ 9427 w 537328"/>
                    <a:gd name="connsiteY3" fmla="*/ 0 h 377072"/>
                    <a:gd name="connsiteX0" fmla="*/ 0 w 537332"/>
                    <a:gd name="connsiteY0" fmla="*/ 384069 h 384069"/>
                    <a:gd name="connsiteX1" fmla="*/ 537328 w 537332"/>
                    <a:gd name="connsiteY1" fmla="*/ 25850 h 384069"/>
                    <a:gd name="connsiteX2" fmla="*/ 9427 w 537332"/>
                    <a:gd name="connsiteY2" fmla="*/ 25850 h 384069"/>
                    <a:gd name="connsiteX3" fmla="*/ 9427 w 537332"/>
                    <a:gd name="connsiteY3" fmla="*/ 6997 h 384069"/>
                    <a:gd name="connsiteX0" fmla="*/ 0 w 537332"/>
                    <a:gd name="connsiteY0" fmla="*/ 384069 h 384069"/>
                    <a:gd name="connsiteX1" fmla="*/ 537328 w 537332"/>
                    <a:gd name="connsiteY1" fmla="*/ 25850 h 384069"/>
                    <a:gd name="connsiteX2" fmla="*/ 9427 w 537332"/>
                    <a:gd name="connsiteY2" fmla="*/ 25850 h 384069"/>
                    <a:gd name="connsiteX3" fmla="*/ 9427 w 537332"/>
                    <a:gd name="connsiteY3" fmla="*/ 6997 h 384069"/>
                    <a:gd name="connsiteX0" fmla="*/ 0 w 537328"/>
                    <a:gd name="connsiteY0" fmla="*/ 710852 h 710852"/>
                    <a:gd name="connsiteX1" fmla="*/ 537328 w 537328"/>
                    <a:gd name="connsiteY1" fmla="*/ 352633 h 710852"/>
                    <a:gd name="connsiteX2" fmla="*/ 9427 w 537328"/>
                    <a:gd name="connsiteY2" fmla="*/ 352633 h 710852"/>
                    <a:gd name="connsiteX3" fmla="*/ 9427 w 537328"/>
                    <a:gd name="connsiteY3" fmla="*/ 333780 h 710852"/>
                    <a:gd name="connsiteX0" fmla="*/ 0 w 537328"/>
                    <a:gd name="connsiteY0" fmla="*/ 1461154 h 1461154"/>
                    <a:gd name="connsiteX1" fmla="*/ 537328 w 537328"/>
                    <a:gd name="connsiteY1" fmla="*/ 1102935 h 1461154"/>
                    <a:gd name="connsiteX2" fmla="*/ 9427 w 537328"/>
                    <a:gd name="connsiteY2" fmla="*/ 1102935 h 1461154"/>
                    <a:gd name="connsiteX3" fmla="*/ 160256 w 537328"/>
                    <a:gd name="connsiteY3" fmla="*/ 0 h 1461154"/>
                    <a:gd name="connsiteX0" fmla="*/ 0 w 537328"/>
                    <a:gd name="connsiteY0" fmla="*/ 710853 h 710853"/>
                    <a:gd name="connsiteX1" fmla="*/ 537328 w 537328"/>
                    <a:gd name="connsiteY1" fmla="*/ 352634 h 710853"/>
                    <a:gd name="connsiteX2" fmla="*/ 9427 w 537328"/>
                    <a:gd name="connsiteY2" fmla="*/ 352634 h 710853"/>
                    <a:gd name="connsiteX0" fmla="*/ 0 w 537328"/>
                    <a:gd name="connsiteY0" fmla="*/ 836552 h 836552"/>
                    <a:gd name="connsiteX1" fmla="*/ 537328 w 537328"/>
                    <a:gd name="connsiteY1" fmla="*/ 478333 h 836552"/>
                    <a:gd name="connsiteX2" fmla="*/ 9427 w 537328"/>
                    <a:gd name="connsiteY2" fmla="*/ 478333 h 836552"/>
                    <a:gd name="connsiteX0" fmla="*/ 0 w 537328"/>
                    <a:gd name="connsiteY0" fmla="*/ 737239 h 737239"/>
                    <a:gd name="connsiteX1" fmla="*/ 537328 w 537328"/>
                    <a:gd name="connsiteY1" fmla="*/ 379020 h 737239"/>
                    <a:gd name="connsiteX2" fmla="*/ 9427 w 537328"/>
                    <a:gd name="connsiteY2" fmla="*/ 379020 h 737239"/>
                    <a:gd name="connsiteX0" fmla="*/ 527957 w 527957"/>
                    <a:gd name="connsiteY0" fmla="*/ 379020 h 379020"/>
                    <a:gd name="connsiteX1" fmla="*/ 56 w 527957"/>
                    <a:gd name="connsiteY1" fmla="*/ 379020 h 379020"/>
                    <a:gd name="connsiteX0" fmla="*/ 527957 w 527957"/>
                    <a:gd name="connsiteY0" fmla="*/ 390136 h 390136"/>
                    <a:gd name="connsiteX1" fmla="*/ 56 w 527957"/>
                    <a:gd name="connsiteY1" fmla="*/ 390136 h 390136"/>
                    <a:gd name="connsiteX0" fmla="*/ 527901 w 527901"/>
                    <a:gd name="connsiteY0" fmla="*/ 438358 h 438358"/>
                    <a:gd name="connsiteX1" fmla="*/ 0 w 527901"/>
                    <a:gd name="connsiteY1" fmla="*/ 438358 h 438358"/>
                    <a:gd name="connsiteX0" fmla="*/ 527901 w 527901"/>
                    <a:gd name="connsiteY0" fmla="*/ 438358 h 438358"/>
                    <a:gd name="connsiteX1" fmla="*/ 0 w 527901"/>
                    <a:gd name="connsiteY1" fmla="*/ 438358 h 438358"/>
                    <a:gd name="connsiteX2" fmla="*/ 527901 w 527901"/>
                    <a:gd name="connsiteY2" fmla="*/ 438358 h 438358"/>
                  </a:gdLst>
                  <a:ahLst/>
                  <a:cxnLst>
                    <a:cxn ang="0">
                      <a:pos x="connsiteX0" y="connsiteY0"/>
                    </a:cxn>
                    <a:cxn ang="0">
                      <a:pos x="connsiteX1" y="connsiteY1"/>
                    </a:cxn>
                    <a:cxn ang="0">
                      <a:pos x="connsiteX2" y="connsiteY2"/>
                    </a:cxn>
                  </a:cxnLst>
                  <a:rect l="l" t="t" r="r" b="b"/>
                  <a:pathLst>
                    <a:path w="527901" h="438358">
                      <a:moveTo>
                        <a:pt x="527901" y="438358"/>
                      </a:moveTo>
                      <a:cubicBezTo>
                        <a:pt x="520044" y="-139818"/>
                        <a:pt x="3142" y="-152389"/>
                        <a:pt x="0" y="438358"/>
                      </a:cubicBezTo>
                      <a:lnTo>
                        <a:pt x="527901" y="438358"/>
                      </a:lnTo>
                      <a:close/>
                    </a:path>
                  </a:pathLst>
                </a:custGeom>
                <a:solidFill>
                  <a:schemeClr val="bg1">
                    <a:lumMod val="85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GB" dirty="0"/>
                </a:p>
              </p:txBody>
            </p:sp>
            <p:sp>
              <p:nvSpPr>
                <p:cNvPr id="26" name="Oval 25"/>
                <p:cNvSpPr/>
                <p:nvPr userDrawn="1"/>
              </p:nvSpPr>
              <p:spPr>
                <a:xfrm>
                  <a:off x="70701" y="0"/>
                  <a:ext cx="386499" cy="386499"/>
                </a:xfrm>
                <a:prstGeom prst="ellipse">
                  <a:avLst/>
                </a:prstGeom>
                <a:solidFill>
                  <a:schemeClr val="bg1">
                    <a:lumMod val="85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GB" dirty="0"/>
                </a:p>
              </p:txBody>
            </p:sp>
          </p:grpSp>
          <p:grpSp>
            <p:nvGrpSpPr>
              <p:cNvPr id="14" name="Group 13"/>
              <p:cNvGrpSpPr>
                <a:grpSpLocks noChangeAspect="1"/>
              </p:cNvGrpSpPr>
              <p:nvPr userDrawn="1"/>
            </p:nvGrpSpPr>
            <p:grpSpPr>
              <a:xfrm>
                <a:off x="638175" y="28575"/>
                <a:ext cx="475615" cy="611505"/>
                <a:chOff x="0" y="0"/>
                <a:chExt cx="527901" cy="688156"/>
              </a:xfrm>
            </p:grpSpPr>
            <p:sp>
              <p:nvSpPr>
                <p:cNvPr id="23" name="Freeform 22"/>
                <p:cNvSpPr/>
                <p:nvPr userDrawn="1"/>
              </p:nvSpPr>
              <p:spPr>
                <a:xfrm>
                  <a:off x="0" y="334638"/>
                  <a:ext cx="527901" cy="353518"/>
                </a:xfrm>
                <a:custGeom>
                  <a:avLst/>
                  <a:gdLst>
                    <a:gd name="connsiteX0" fmla="*/ 0 w 537328"/>
                    <a:gd name="connsiteY0" fmla="*/ 377072 h 377072"/>
                    <a:gd name="connsiteX1" fmla="*/ 537328 w 537328"/>
                    <a:gd name="connsiteY1" fmla="*/ 18853 h 377072"/>
                    <a:gd name="connsiteX2" fmla="*/ 9427 w 537328"/>
                    <a:gd name="connsiteY2" fmla="*/ 18853 h 377072"/>
                    <a:gd name="connsiteX3" fmla="*/ 9427 w 537328"/>
                    <a:gd name="connsiteY3" fmla="*/ 0 h 377072"/>
                    <a:gd name="connsiteX0" fmla="*/ 0 w 537328"/>
                    <a:gd name="connsiteY0" fmla="*/ 377072 h 377072"/>
                    <a:gd name="connsiteX1" fmla="*/ 537328 w 537328"/>
                    <a:gd name="connsiteY1" fmla="*/ 18853 h 377072"/>
                    <a:gd name="connsiteX2" fmla="*/ 9427 w 537328"/>
                    <a:gd name="connsiteY2" fmla="*/ 18853 h 377072"/>
                    <a:gd name="connsiteX3" fmla="*/ 9427 w 537328"/>
                    <a:gd name="connsiteY3" fmla="*/ 0 h 377072"/>
                    <a:gd name="connsiteX0" fmla="*/ 0 w 537332"/>
                    <a:gd name="connsiteY0" fmla="*/ 384069 h 384069"/>
                    <a:gd name="connsiteX1" fmla="*/ 537328 w 537332"/>
                    <a:gd name="connsiteY1" fmla="*/ 25850 h 384069"/>
                    <a:gd name="connsiteX2" fmla="*/ 9427 w 537332"/>
                    <a:gd name="connsiteY2" fmla="*/ 25850 h 384069"/>
                    <a:gd name="connsiteX3" fmla="*/ 9427 w 537332"/>
                    <a:gd name="connsiteY3" fmla="*/ 6997 h 384069"/>
                    <a:gd name="connsiteX0" fmla="*/ 0 w 537332"/>
                    <a:gd name="connsiteY0" fmla="*/ 384069 h 384069"/>
                    <a:gd name="connsiteX1" fmla="*/ 537328 w 537332"/>
                    <a:gd name="connsiteY1" fmla="*/ 25850 h 384069"/>
                    <a:gd name="connsiteX2" fmla="*/ 9427 w 537332"/>
                    <a:gd name="connsiteY2" fmla="*/ 25850 h 384069"/>
                    <a:gd name="connsiteX3" fmla="*/ 9427 w 537332"/>
                    <a:gd name="connsiteY3" fmla="*/ 6997 h 384069"/>
                    <a:gd name="connsiteX0" fmla="*/ 0 w 537328"/>
                    <a:gd name="connsiteY0" fmla="*/ 710852 h 710852"/>
                    <a:gd name="connsiteX1" fmla="*/ 537328 w 537328"/>
                    <a:gd name="connsiteY1" fmla="*/ 352633 h 710852"/>
                    <a:gd name="connsiteX2" fmla="*/ 9427 w 537328"/>
                    <a:gd name="connsiteY2" fmla="*/ 352633 h 710852"/>
                    <a:gd name="connsiteX3" fmla="*/ 9427 w 537328"/>
                    <a:gd name="connsiteY3" fmla="*/ 333780 h 710852"/>
                    <a:gd name="connsiteX0" fmla="*/ 0 w 537328"/>
                    <a:gd name="connsiteY0" fmla="*/ 1461154 h 1461154"/>
                    <a:gd name="connsiteX1" fmla="*/ 537328 w 537328"/>
                    <a:gd name="connsiteY1" fmla="*/ 1102935 h 1461154"/>
                    <a:gd name="connsiteX2" fmla="*/ 9427 w 537328"/>
                    <a:gd name="connsiteY2" fmla="*/ 1102935 h 1461154"/>
                    <a:gd name="connsiteX3" fmla="*/ 160256 w 537328"/>
                    <a:gd name="connsiteY3" fmla="*/ 0 h 1461154"/>
                    <a:gd name="connsiteX0" fmla="*/ 0 w 537328"/>
                    <a:gd name="connsiteY0" fmla="*/ 710853 h 710853"/>
                    <a:gd name="connsiteX1" fmla="*/ 537328 w 537328"/>
                    <a:gd name="connsiteY1" fmla="*/ 352634 h 710853"/>
                    <a:gd name="connsiteX2" fmla="*/ 9427 w 537328"/>
                    <a:gd name="connsiteY2" fmla="*/ 352634 h 710853"/>
                    <a:gd name="connsiteX0" fmla="*/ 0 w 537328"/>
                    <a:gd name="connsiteY0" fmla="*/ 836552 h 836552"/>
                    <a:gd name="connsiteX1" fmla="*/ 537328 w 537328"/>
                    <a:gd name="connsiteY1" fmla="*/ 478333 h 836552"/>
                    <a:gd name="connsiteX2" fmla="*/ 9427 w 537328"/>
                    <a:gd name="connsiteY2" fmla="*/ 478333 h 836552"/>
                    <a:gd name="connsiteX0" fmla="*/ 0 w 537328"/>
                    <a:gd name="connsiteY0" fmla="*/ 737239 h 737239"/>
                    <a:gd name="connsiteX1" fmla="*/ 537328 w 537328"/>
                    <a:gd name="connsiteY1" fmla="*/ 379020 h 737239"/>
                    <a:gd name="connsiteX2" fmla="*/ 9427 w 537328"/>
                    <a:gd name="connsiteY2" fmla="*/ 379020 h 737239"/>
                    <a:gd name="connsiteX0" fmla="*/ 527957 w 527957"/>
                    <a:gd name="connsiteY0" fmla="*/ 379020 h 379020"/>
                    <a:gd name="connsiteX1" fmla="*/ 56 w 527957"/>
                    <a:gd name="connsiteY1" fmla="*/ 379020 h 379020"/>
                    <a:gd name="connsiteX0" fmla="*/ 527957 w 527957"/>
                    <a:gd name="connsiteY0" fmla="*/ 390136 h 390136"/>
                    <a:gd name="connsiteX1" fmla="*/ 56 w 527957"/>
                    <a:gd name="connsiteY1" fmla="*/ 390136 h 390136"/>
                    <a:gd name="connsiteX0" fmla="*/ 527901 w 527901"/>
                    <a:gd name="connsiteY0" fmla="*/ 438358 h 438358"/>
                    <a:gd name="connsiteX1" fmla="*/ 0 w 527901"/>
                    <a:gd name="connsiteY1" fmla="*/ 438358 h 438358"/>
                    <a:gd name="connsiteX0" fmla="*/ 527901 w 527901"/>
                    <a:gd name="connsiteY0" fmla="*/ 438358 h 438358"/>
                    <a:gd name="connsiteX1" fmla="*/ 0 w 527901"/>
                    <a:gd name="connsiteY1" fmla="*/ 438358 h 438358"/>
                    <a:gd name="connsiteX2" fmla="*/ 527901 w 527901"/>
                    <a:gd name="connsiteY2" fmla="*/ 438358 h 438358"/>
                  </a:gdLst>
                  <a:ahLst/>
                  <a:cxnLst>
                    <a:cxn ang="0">
                      <a:pos x="connsiteX0" y="connsiteY0"/>
                    </a:cxn>
                    <a:cxn ang="0">
                      <a:pos x="connsiteX1" y="connsiteY1"/>
                    </a:cxn>
                    <a:cxn ang="0">
                      <a:pos x="connsiteX2" y="connsiteY2"/>
                    </a:cxn>
                  </a:cxnLst>
                  <a:rect l="l" t="t" r="r" b="b"/>
                  <a:pathLst>
                    <a:path w="527901" h="438358">
                      <a:moveTo>
                        <a:pt x="527901" y="438358"/>
                      </a:moveTo>
                      <a:cubicBezTo>
                        <a:pt x="520044" y="-139818"/>
                        <a:pt x="3142" y="-152389"/>
                        <a:pt x="0" y="438358"/>
                      </a:cubicBezTo>
                      <a:lnTo>
                        <a:pt x="527901" y="438358"/>
                      </a:lnTo>
                      <a:close/>
                    </a:path>
                  </a:pathLst>
                </a:custGeom>
                <a:solidFill>
                  <a:schemeClr val="bg1">
                    <a:lumMod val="85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GB" dirty="0"/>
                </a:p>
              </p:txBody>
            </p:sp>
            <p:sp>
              <p:nvSpPr>
                <p:cNvPr id="24" name="Oval 23"/>
                <p:cNvSpPr/>
                <p:nvPr userDrawn="1"/>
              </p:nvSpPr>
              <p:spPr>
                <a:xfrm>
                  <a:off x="70701" y="0"/>
                  <a:ext cx="386499" cy="386499"/>
                </a:xfrm>
                <a:prstGeom prst="ellipse">
                  <a:avLst/>
                </a:prstGeom>
                <a:solidFill>
                  <a:schemeClr val="bg1">
                    <a:lumMod val="85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GB" dirty="0"/>
                </a:p>
              </p:txBody>
            </p:sp>
          </p:grpSp>
          <p:grpSp>
            <p:nvGrpSpPr>
              <p:cNvPr id="15" name="Group 14"/>
              <p:cNvGrpSpPr>
                <a:grpSpLocks noChangeAspect="1"/>
              </p:cNvGrpSpPr>
              <p:nvPr userDrawn="1"/>
            </p:nvGrpSpPr>
            <p:grpSpPr>
              <a:xfrm>
                <a:off x="952500" y="361950"/>
                <a:ext cx="475615" cy="611505"/>
                <a:chOff x="0" y="0"/>
                <a:chExt cx="527901" cy="688156"/>
              </a:xfrm>
            </p:grpSpPr>
            <p:sp>
              <p:nvSpPr>
                <p:cNvPr id="21" name="Freeform 20"/>
                <p:cNvSpPr/>
                <p:nvPr userDrawn="1"/>
              </p:nvSpPr>
              <p:spPr>
                <a:xfrm>
                  <a:off x="0" y="334638"/>
                  <a:ext cx="527901" cy="353518"/>
                </a:xfrm>
                <a:custGeom>
                  <a:avLst/>
                  <a:gdLst>
                    <a:gd name="connsiteX0" fmla="*/ 0 w 537328"/>
                    <a:gd name="connsiteY0" fmla="*/ 377072 h 377072"/>
                    <a:gd name="connsiteX1" fmla="*/ 537328 w 537328"/>
                    <a:gd name="connsiteY1" fmla="*/ 18853 h 377072"/>
                    <a:gd name="connsiteX2" fmla="*/ 9427 w 537328"/>
                    <a:gd name="connsiteY2" fmla="*/ 18853 h 377072"/>
                    <a:gd name="connsiteX3" fmla="*/ 9427 w 537328"/>
                    <a:gd name="connsiteY3" fmla="*/ 0 h 377072"/>
                    <a:gd name="connsiteX0" fmla="*/ 0 w 537328"/>
                    <a:gd name="connsiteY0" fmla="*/ 377072 h 377072"/>
                    <a:gd name="connsiteX1" fmla="*/ 537328 w 537328"/>
                    <a:gd name="connsiteY1" fmla="*/ 18853 h 377072"/>
                    <a:gd name="connsiteX2" fmla="*/ 9427 w 537328"/>
                    <a:gd name="connsiteY2" fmla="*/ 18853 h 377072"/>
                    <a:gd name="connsiteX3" fmla="*/ 9427 w 537328"/>
                    <a:gd name="connsiteY3" fmla="*/ 0 h 377072"/>
                    <a:gd name="connsiteX0" fmla="*/ 0 w 537332"/>
                    <a:gd name="connsiteY0" fmla="*/ 384069 h 384069"/>
                    <a:gd name="connsiteX1" fmla="*/ 537328 w 537332"/>
                    <a:gd name="connsiteY1" fmla="*/ 25850 h 384069"/>
                    <a:gd name="connsiteX2" fmla="*/ 9427 w 537332"/>
                    <a:gd name="connsiteY2" fmla="*/ 25850 h 384069"/>
                    <a:gd name="connsiteX3" fmla="*/ 9427 w 537332"/>
                    <a:gd name="connsiteY3" fmla="*/ 6997 h 384069"/>
                    <a:gd name="connsiteX0" fmla="*/ 0 w 537332"/>
                    <a:gd name="connsiteY0" fmla="*/ 384069 h 384069"/>
                    <a:gd name="connsiteX1" fmla="*/ 537328 w 537332"/>
                    <a:gd name="connsiteY1" fmla="*/ 25850 h 384069"/>
                    <a:gd name="connsiteX2" fmla="*/ 9427 w 537332"/>
                    <a:gd name="connsiteY2" fmla="*/ 25850 h 384069"/>
                    <a:gd name="connsiteX3" fmla="*/ 9427 w 537332"/>
                    <a:gd name="connsiteY3" fmla="*/ 6997 h 384069"/>
                    <a:gd name="connsiteX0" fmla="*/ 0 w 537328"/>
                    <a:gd name="connsiteY0" fmla="*/ 710852 h 710852"/>
                    <a:gd name="connsiteX1" fmla="*/ 537328 w 537328"/>
                    <a:gd name="connsiteY1" fmla="*/ 352633 h 710852"/>
                    <a:gd name="connsiteX2" fmla="*/ 9427 w 537328"/>
                    <a:gd name="connsiteY2" fmla="*/ 352633 h 710852"/>
                    <a:gd name="connsiteX3" fmla="*/ 9427 w 537328"/>
                    <a:gd name="connsiteY3" fmla="*/ 333780 h 710852"/>
                    <a:gd name="connsiteX0" fmla="*/ 0 w 537328"/>
                    <a:gd name="connsiteY0" fmla="*/ 1461154 h 1461154"/>
                    <a:gd name="connsiteX1" fmla="*/ 537328 w 537328"/>
                    <a:gd name="connsiteY1" fmla="*/ 1102935 h 1461154"/>
                    <a:gd name="connsiteX2" fmla="*/ 9427 w 537328"/>
                    <a:gd name="connsiteY2" fmla="*/ 1102935 h 1461154"/>
                    <a:gd name="connsiteX3" fmla="*/ 160256 w 537328"/>
                    <a:gd name="connsiteY3" fmla="*/ 0 h 1461154"/>
                    <a:gd name="connsiteX0" fmla="*/ 0 w 537328"/>
                    <a:gd name="connsiteY0" fmla="*/ 710853 h 710853"/>
                    <a:gd name="connsiteX1" fmla="*/ 537328 w 537328"/>
                    <a:gd name="connsiteY1" fmla="*/ 352634 h 710853"/>
                    <a:gd name="connsiteX2" fmla="*/ 9427 w 537328"/>
                    <a:gd name="connsiteY2" fmla="*/ 352634 h 710853"/>
                    <a:gd name="connsiteX0" fmla="*/ 0 w 537328"/>
                    <a:gd name="connsiteY0" fmla="*/ 836552 h 836552"/>
                    <a:gd name="connsiteX1" fmla="*/ 537328 w 537328"/>
                    <a:gd name="connsiteY1" fmla="*/ 478333 h 836552"/>
                    <a:gd name="connsiteX2" fmla="*/ 9427 w 537328"/>
                    <a:gd name="connsiteY2" fmla="*/ 478333 h 836552"/>
                    <a:gd name="connsiteX0" fmla="*/ 0 w 537328"/>
                    <a:gd name="connsiteY0" fmla="*/ 737239 h 737239"/>
                    <a:gd name="connsiteX1" fmla="*/ 537328 w 537328"/>
                    <a:gd name="connsiteY1" fmla="*/ 379020 h 737239"/>
                    <a:gd name="connsiteX2" fmla="*/ 9427 w 537328"/>
                    <a:gd name="connsiteY2" fmla="*/ 379020 h 737239"/>
                    <a:gd name="connsiteX0" fmla="*/ 527957 w 527957"/>
                    <a:gd name="connsiteY0" fmla="*/ 379020 h 379020"/>
                    <a:gd name="connsiteX1" fmla="*/ 56 w 527957"/>
                    <a:gd name="connsiteY1" fmla="*/ 379020 h 379020"/>
                    <a:gd name="connsiteX0" fmla="*/ 527957 w 527957"/>
                    <a:gd name="connsiteY0" fmla="*/ 390136 h 390136"/>
                    <a:gd name="connsiteX1" fmla="*/ 56 w 527957"/>
                    <a:gd name="connsiteY1" fmla="*/ 390136 h 390136"/>
                    <a:gd name="connsiteX0" fmla="*/ 527901 w 527901"/>
                    <a:gd name="connsiteY0" fmla="*/ 438358 h 438358"/>
                    <a:gd name="connsiteX1" fmla="*/ 0 w 527901"/>
                    <a:gd name="connsiteY1" fmla="*/ 438358 h 438358"/>
                    <a:gd name="connsiteX0" fmla="*/ 527901 w 527901"/>
                    <a:gd name="connsiteY0" fmla="*/ 438358 h 438358"/>
                    <a:gd name="connsiteX1" fmla="*/ 0 w 527901"/>
                    <a:gd name="connsiteY1" fmla="*/ 438358 h 438358"/>
                    <a:gd name="connsiteX2" fmla="*/ 527901 w 527901"/>
                    <a:gd name="connsiteY2" fmla="*/ 438358 h 438358"/>
                  </a:gdLst>
                  <a:ahLst/>
                  <a:cxnLst>
                    <a:cxn ang="0">
                      <a:pos x="connsiteX0" y="connsiteY0"/>
                    </a:cxn>
                    <a:cxn ang="0">
                      <a:pos x="connsiteX1" y="connsiteY1"/>
                    </a:cxn>
                    <a:cxn ang="0">
                      <a:pos x="connsiteX2" y="connsiteY2"/>
                    </a:cxn>
                  </a:cxnLst>
                  <a:rect l="l" t="t" r="r" b="b"/>
                  <a:pathLst>
                    <a:path w="527901" h="438358">
                      <a:moveTo>
                        <a:pt x="527901" y="438358"/>
                      </a:moveTo>
                      <a:cubicBezTo>
                        <a:pt x="520044" y="-139818"/>
                        <a:pt x="3142" y="-152389"/>
                        <a:pt x="0" y="438358"/>
                      </a:cubicBezTo>
                      <a:lnTo>
                        <a:pt x="527901" y="438358"/>
                      </a:lnTo>
                      <a:close/>
                    </a:path>
                  </a:pathLst>
                </a:custGeom>
                <a:solidFill>
                  <a:schemeClr val="bg1">
                    <a:lumMod val="65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GB" dirty="0"/>
                </a:p>
              </p:txBody>
            </p:sp>
            <p:sp>
              <p:nvSpPr>
                <p:cNvPr id="22" name="Oval 21"/>
                <p:cNvSpPr/>
                <p:nvPr userDrawn="1"/>
              </p:nvSpPr>
              <p:spPr>
                <a:xfrm>
                  <a:off x="70701" y="0"/>
                  <a:ext cx="386499" cy="386499"/>
                </a:xfrm>
                <a:prstGeom prst="ellipse">
                  <a:avLst/>
                </a:prstGeom>
                <a:solidFill>
                  <a:schemeClr val="bg1">
                    <a:lumMod val="65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GB" dirty="0"/>
                </a:p>
              </p:txBody>
            </p:sp>
          </p:grpSp>
          <p:grpSp>
            <p:nvGrpSpPr>
              <p:cNvPr id="17" name="Group 16"/>
              <p:cNvGrpSpPr>
                <a:grpSpLocks noChangeAspect="1"/>
              </p:cNvGrpSpPr>
              <p:nvPr userDrawn="1"/>
            </p:nvGrpSpPr>
            <p:grpSpPr>
              <a:xfrm>
                <a:off x="342900" y="342900"/>
                <a:ext cx="475615" cy="611505"/>
                <a:chOff x="0" y="0"/>
                <a:chExt cx="527901" cy="688156"/>
              </a:xfrm>
            </p:grpSpPr>
            <p:sp>
              <p:nvSpPr>
                <p:cNvPr id="19" name="Freeform 18"/>
                <p:cNvSpPr/>
                <p:nvPr userDrawn="1"/>
              </p:nvSpPr>
              <p:spPr>
                <a:xfrm>
                  <a:off x="0" y="334638"/>
                  <a:ext cx="527901" cy="353518"/>
                </a:xfrm>
                <a:custGeom>
                  <a:avLst/>
                  <a:gdLst>
                    <a:gd name="connsiteX0" fmla="*/ 0 w 537328"/>
                    <a:gd name="connsiteY0" fmla="*/ 377072 h 377072"/>
                    <a:gd name="connsiteX1" fmla="*/ 537328 w 537328"/>
                    <a:gd name="connsiteY1" fmla="*/ 18853 h 377072"/>
                    <a:gd name="connsiteX2" fmla="*/ 9427 w 537328"/>
                    <a:gd name="connsiteY2" fmla="*/ 18853 h 377072"/>
                    <a:gd name="connsiteX3" fmla="*/ 9427 w 537328"/>
                    <a:gd name="connsiteY3" fmla="*/ 0 h 377072"/>
                    <a:gd name="connsiteX0" fmla="*/ 0 w 537328"/>
                    <a:gd name="connsiteY0" fmla="*/ 377072 h 377072"/>
                    <a:gd name="connsiteX1" fmla="*/ 537328 w 537328"/>
                    <a:gd name="connsiteY1" fmla="*/ 18853 h 377072"/>
                    <a:gd name="connsiteX2" fmla="*/ 9427 w 537328"/>
                    <a:gd name="connsiteY2" fmla="*/ 18853 h 377072"/>
                    <a:gd name="connsiteX3" fmla="*/ 9427 w 537328"/>
                    <a:gd name="connsiteY3" fmla="*/ 0 h 377072"/>
                    <a:gd name="connsiteX0" fmla="*/ 0 w 537332"/>
                    <a:gd name="connsiteY0" fmla="*/ 384069 h 384069"/>
                    <a:gd name="connsiteX1" fmla="*/ 537328 w 537332"/>
                    <a:gd name="connsiteY1" fmla="*/ 25850 h 384069"/>
                    <a:gd name="connsiteX2" fmla="*/ 9427 w 537332"/>
                    <a:gd name="connsiteY2" fmla="*/ 25850 h 384069"/>
                    <a:gd name="connsiteX3" fmla="*/ 9427 w 537332"/>
                    <a:gd name="connsiteY3" fmla="*/ 6997 h 384069"/>
                    <a:gd name="connsiteX0" fmla="*/ 0 w 537332"/>
                    <a:gd name="connsiteY0" fmla="*/ 384069 h 384069"/>
                    <a:gd name="connsiteX1" fmla="*/ 537328 w 537332"/>
                    <a:gd name="connsiteY1" fmla="*/ 25850 h 384069"/>
                    <a:gd name="connsiteX2" fmla="*/ 9427 w 537332"/>
                    <a:gd name="connsiteY2" fmla="*/ 25850 h 384069"/>
                    <a:gd name="connsiteX3" fmla="*/ 9427 w 537332"/>
                    <a:gd name="connsiteY3" fmla="*/ 6997 h 384069"/>
                    <a:gd name="connsiteX0" fmla="*/ 0 w 537328"/>
                    <a:gd name="connsiteY0" fmla="*/ 710852 h 710852"/>
                    <a:gd name="connsiteX1" fmla="*/ 537328 w 537328"/>
                    <a:gd name="connsiteY1" fmla="*/ 352633 h 710852"/>
                    <a:gd name="connsiteX2" fmla="*/ 9427 w 537328"/>
                    <a:gd name="connsiteY2" fmla="*/ 352633 h 710852"/>
                    <a:gd name="connsiteX3" fmla="*/ 9427 w 537328"/>
                    <a:gd name="connsiteY3" fmla="*/ 333780 h 710852"/>
                    <a:gd name="connsiteX0" fmla="*/ 0 w 537328"/>
                    <a:gd name="connsiteY0" fmla="*/ 1461154 h 1461154"/>
                    <a:gd name="connsiteX1" fmla="*/ 537328 w 537328"/>
                    <a:gd name="connsiteY1" fmla="*/ 1102935 h 1461154"/>
                    <a:gd name="connsiteX2" fmla="*/ 9427 w 537328"/>
                    <a:gd name="connsiteY2" fmla="*/ 1102935 h 1461154"/>
                    <a:gd name="connsiteX3" fmla="*/ 160256 w 537328"/>
                    <a:gd name="connsiteY3" fmla="*/ 0 h 1461154"/>
                    <a:gd name="connsiteX0" fmla="*/ 0 w 537328"/>
                    <a:gd name="connsiteY0" fmla="*/ 710853 h 710853"/>
                    <a:gd name="connsiteX1" fmla="*/ 537328 w 537328"/>
                    <a:gd name="connsiteY1" fmla="*/ 352634 h 710853"/>
                    <a:gd name="connsiteX2" fmla="*/ 9427 w 537328"/>
                    <a:gd name="connsiteY2" fmla="*/ 352634 h 710853"/>
                    <a:gd name="connsiteX0" fmla="*/ 0 w 537328"/>
                    <a:gd name="connsiteY0" fmla="*/ 836552 h 836552"/>
                    <a:gd name="connsiteX1" fmla="*/ 537328 w 537328"/>
                    <a:gd name="connsiteY1" fmla="*/ 478333 h 836552"/>
                    <a:gd name="connsiteX2" fmla="*/ 9427 w 537328"/>
                    <a:gd name="connsiteY2" fmla="*/ 478333 h 836552"/>
                    <a:gd name="connsiteX0" fmla="*/ 0 w 537328"/>
                    <a:gd name="connsiteY0" fmla="*/ 737239 h 737239"/>
                    <a:gd name="connsiteX1" fmla="*/ 537328 w 537328"/>
                    <a:gd name="connsiteY1" fmla="*/ 379020 h 737239"/>
                    <a:gd name="connsiteX2" fmla="*/ 9427 w 537328"/>
                    <a:gd name="connsiteY2" fmla="*/ 379020 h 737239"/>
                    <a:gd name="connsiteX0" fmla="*/ 527957 w 527957"/>
                    <a:gd name="connsiteY0" fmla="*/ 379020 h 379020"/>
                    <a:gd name="connsiteX1" fmla="*/ 56 w 527957"/>
                    <a:gd name="connsiteY1" fmla="*/ 379020 h 379020"/>
                    <a:gd name="connsiteX0" fmla="*/ 527957 w 527957"/>
                    <a:gd name="connsiteY0" fmla="*/ 390136 h 390136"/>
                    <a:gd name="connsiteX1" fmla="*/ 56 w 527957"/>
                    <a:gd name="connsiteY1" fmla="*/ 390136 h 390136"/>
                    <a:gd name="connsiteX0" fmla="*/ 527901 w 527901"/>
                    <a:gd name="connsiteY0" fmla="*/ 438358 h 438358"/>
                    <a:gd name="connsiteX1" fmla="*/ 0 w 527901"/>
                    <a:gd name="connsiteY1" fmla="*/ 438358 h 438358"/>
                    <a:gd name="connsiteX0" fmla="*/ 527901 w 527901"/>
                    <a:gd name="connsiteY0" fmla="*/ 438358 h 438358"/>
                    <a:gd name="connsiteX1" fmla="*/ 0 w 527901"/>
                    <a:gd name="connsiteY1" fmla="*/ 438358 h 438358"/>
                    <a:gd name="connsiteX2" fmla="*/ 527901 w 527901"/>
                    <a:gd name="connsiteY2" fmla="*/ 438358 h 438358"/>
                  </a:gdLst>
                  <a:ahLst/>
                  <a:cxnLst>
                    <a:cxn ang="0">
                      <a:pos x="connsiteX0" y="connsiteY0"/>
                    </a:cxn>
                    <a:cxn ang="0">
                      <a:pos x="connsiteX1" y="connsiteY1"/>
                    </a:cxn>
                    <a:cxn ang="0">
                      <a:pos x="connsiteX2" y="connsiteY2"/>
                    </a:cxn>
                  </a:cxnLst>
                  <a:rect l="l" t="t" r="r" b="b"/>
                  <a:pathLst>
                    <a:path w="527901" h="438358">
                      <a:moveTo>
                        <a:pt x="527901" y="438358"/>
                      </a:moveTo>
                      <a:cubicBezTo>
                        <a:pt x="520044" y="-139818"/>
                        <a:pt x="3142" y="-152389"/>
                        <a:pt x="0" y="438358"/>
                      </a:cubicBezTo>
                      <a:lnTo>
                        <a:pt x="527901" y="438358"/>
                      </a:lnTo>
                      <a:close/>
                    </a:path>
                  </a:pathLst>
                </a:custGeom>
                <a:solidFill>
                  <a:schemeClr val="bg1">
                    <a:lumMod val="95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GB" dirty="0"/>
                </a:p>
              </p:txBody>
            </p:sp>
            <p:sp>
              <p:nvSpPr>
                <p:cNvPr id="20" name="Oval 19"/>
                <p:cNvSpPr/>
                <p:nvPr userDrawn="1"/>
              </p:nvSpPr>
              <p:spPr>
                <a:xfrm>
                  <a:off x="70701" y="0"/>
                  <a:ext cx="386499" cy="386499"/>
                </a:xfrm>
                <a:prstGeom prst="ellipse">
                  <a:avLst/>
                </a:prstGeom>
                <a:solidFill>
                  <a:schemeClr val="bg1">
                    <a:lumMod val="95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GB" dirty="0"/>
                </a:p>
              </p:txBody>
            </p:sp>
          </p:grpSp>
        </p:grpSp>
        <p:pic>
          <p:nvPicPr>
            <p:cNvPr id="29" name="Picture 28" descr="A close up of a logo&#10;&#10;Description automatically generated">
              <a:extLst>
                <a:ext uri="{FF2B5EF4-FFF2-40B4-BE49-F238E27FC236}">
                  <a16:creationId xmlns="" xmlns:a16="http://schemas.microsoft.com/office/drawing/2014/main" id="{B967E1C8-6C86-4C89-9E2E-B666943CC83F}"/>
                </a:ext>
              </a:extLst>
            </p:cNvPr>
            <p:cNvPicPr/>
            <p:nvPr/>
          </p:nvPicPr>
          <p:blipFill>
            <a:blip r:embed="rId4" cstate="print">
              <a:extLst>
                <a:ext uri="{28A0092B-C50C-407E-A947-70E740481C1C}">
                  <a14:useLocalDpi xmlns:a14="http://schemas.microsoft.com/office/drawing/2010/main" val="0"/>
                </a:ext>
              </a:extLst>
            </a:blip>
            <a:stretch>
              <a:fillRect/>
            </a:stretch>
          </p:blipFill>
          <p:spPr>
            <a:xfrm>
              <a:off x="5392127" y="3186935"/>
              <a:ext cx="2034168" cy="1427978"/>
            </a:xfrm>
            <a:prstGeom prst="rect">
              <a:avLst/>
            </a:prstGeom>
          </p:spPr>
        </p:pic>
        <p:pic>
          <p:nvPicPr>
            <p:cNvPr id="30" name="Picture 29" descr="A picture containing lamp, light&#10;&#10;Description automatically generated">
              <a:extLst>
                <a:ext uri="{FF2B5EF4-FFF2-40B4-BE49-F238E27FC236}">
                  <a16:creationId xmlns="" xmlns:a16="http://schemas.microsoft.com/office/drawing/2014/main" id="{11BEE4CE-5E7B-4655-83AE-922B680EC2D4}"/>
                </a:ext>
              </a:extLst>
            </p:cNvPr>
            <p:cNvPicPr/>
            <p:nvPr/>
          </p:nvPicPr>
          <p:blipFill rotWithShape="1">
            <a:blip r:embed="rId5" cstate="print">
              <a:extLst>
                <a:ext uri="{28A0092B-C50C-407E-A947-70E740481C1C}">
                  <a14:useLocalDpi xmlns:a14="http://schemas.microsoft.com/office/drawing/2010/main" val="0"/>
                </a:ext>
              </a:extLst>
            </a:blip>
            <a:srcRect l="5323" t="3540" r="5362" b="4425"/>
            <a:stretch/>
          </p:blipFill>
          <p:spPr bwMode="auto">
            <a:xfrm>
              <a:off x="4900759" y="1257601"/>
              <a:ext cx="2097959" cy="1599562"/>
            </a:xfrm>
            <a:prstGeom prst="rect">
              <a:avLst/>
            </a:prstGeom>
            <a:ln>
              <a:noFill/>
            </a:ln>
            <a:extLst>
              <a:ext uri="{53640926-AAD7-44D8-BBD7-CCE9431645EC}">
                <a14:shadowObscured xmlns:a14="http://schemas.microsoft.com/office/drawing/2010/main"/>
              </a:ext>
            </a:extLst>
          </p:spPr>
        </p:pic>
        <p:pic>
          <p:nvPicPr>
            <p:cNvPr id="31" name="Picture 30" descr="A picture containing light&#10;&#10;Description automatically generated">
              <a:extLst>
                <a:ext uri="{FF2B5EF4-FFF2-40B4-BE49-F238E27FC236}">
                  <a16:creationId xmlns="" xmlns:a16="http://schemas.microsoft.com/office/drawing/2014/main" id="{413C9861-CAB7-4491-B69B-37AB4691E957}"/>
                </a:ext>
              </a:extLst>
            </p:cNvPr>
            <p:cNvPicPr/>
            <p:nvPr/>
          </p:nvPicPr>
          <p:blipFill>
            <a:blip r:embed="rId6" cstate="print">
              <a:extLst>
                <a:ext uri="{28A0092B-C50C-407E-A947-70E740481C1C}">
                  <a14:useLocalDpi xmlns:a14="http://schemas.microsoft.com/office/drawing/2010/main" val="0"/>
                </a:ext>
              </a:extLst>
            </a:blip>
            <a:stretch>
              <a:fillRect/>
            </a:stretch>
          </p:blipFill>
          <p:spPr>
            <a:xfrm>
              <a:off x="1362319" y="1341303"/>
              <a:ext cx="2010583" cy="1485184"/>
            </a:xfrm>
            <a:prstGeom prst="rect">
              <a:avLst/>
            </a:prstGeom>
          </p:spPr>
        </p:pic>
        <p:pic>
          <p:nvPicPr>
            <p:cNvPr id="32" name="Picture 31" descr="A picture containing drawing&#10;&#10;Description automatically generated">
              <a:extLst>
                <a:ext uri="{FF2B5EF4-FFF2-40B4-BE49-F238E27FC236}">
                  <a16:creationId xmlns="" xmlns:a16="http://schemas.microsoft.com/office/drawing/2014/main" id="{8C4FDED5-E0BB-46D9-A26F-D767C4B68C92}"/>
                </a:ext>
              </a:extLst>
            </p:cNvPr>
            <p:cNvPicPr/>
            <p:nvPr/>
          </p:nvPicPr>
          <p:blipFill>
            <a:blip r:embed="rId7" cstate="print">
              <a:extLst>
                <a:ext uri="{28A0092B-C50C-407E-A947-70E740481C1C}">
                  <a14:useLocalDpi xmlns:a14="http://schemas.microsoft.com/office/drawing/2010/main" val="0"/>
                </a:ext>
              </a:extLst>
            </a:blip>
            <a:stretch>
              <a:fillRect/>
            </a:stretch>
          </p:blipFill>
          <p:spPr>
            <a:xfrm>
              <a:off x="541786" y="3086985"/>
              <a:ext cx="2145054" cy="1485184"/>
            </a:xfrm>
            <a:prstGeom prst="rect">
              <a:avLst/>
            </a:prstGeom>
          </p:spPr>
        </p:pic>
        <p:sp>
          <p:nvSpPr>
            <p:cNvPr id="36" name="TextBox 35">
              <a:extLst>
                <a:ext uri="{FF2B5EF4-FFF2-40B4-BE49-F238E27FC236}">
                  <a16:creationId xmlns="" xmlns:a16="http://schemas.microsoft.com/office/drawing/2014/main" id="{6657ED3E-7FA3-45CE-8AEE-61430D593BA0}"/>
                </a:ext>
              </a:extLst>
            </p:cNvPr>
            <p:cNvSpPr txBox="1"/>
            <p:nvPr/>
          </p:nvSpPr>
          <p:spPr>
            <a:xfrm>
              <a:off x="3429576" y="2111243"/>
              <a:ext cx="435130" cy="369332"/>
            </a:xfrm>
            <a:prstGeom prst="rect">
              <a:avLst/>
            </a:prstGeom>
            <a:noFill/>
          </p:spPr>
          <p:txBody>
            <a:bodyPr wrap="square">
              <a:spAutoFit/>
            </a:bodyPr>
            <a:lstStyle/>
            <a:p>
              <a:r>
                <a:rPr kumimoji="0" lang="en-GB" sz="1800" b="0" i="0" u="none" strike="noStrike" kern="1200" cap="none" spc="0" normalizeH="0" baseline="0" noProof="0" dirty="0">
                  <a:ln>
                    <a:noFill/>
                  </a:ln>
                  <a:solidFill>
                    <a:srgbClr val="1F497D">
                      <a:lumMod val="50000"/>
                    </a:srgbClr>
                  </a:solidFill>
                  <a:effectLst/>
                  <a:uLnTx/>
                  <a:uFillTx/>
                  <a:latin typeface="Verdana" panose="020B0604030504040204" pitchFamily="34" charset="0"/>
                  <a:ea typeface="Verdana" panose="020B0604030504040204" pitchFamily="34" charset="0"/>
                  <a:cs typeface="Verdana" panose="020B0604030504040204" pitchFamily="34" charset="0"/>
                </a:rPr>
                <a:t>A</a:t>
              </a:r>
              <a:endParaRPr lang="en-GB" dirty="0"/>
            </a:p>
          </p:txBody>
        </p:sp>
        <p:sp>
          <p:nvSpPr>
            <p:cNvPr id="3" name="TextBox 2">
              <a:extLst>
                <a:ext uri="{FF2B5EF4-FFF2-40B4-BE49-F238E27FC236}">
                  <a16:creationId xmlns="" xmlns:a16="http://schemas.microsoft.com/office/drawing/2014/main" id="{D546C542-7669-4076-BD9E-130F6896D93A}"/>
                </a:ext>
              </a:extLst>
            </p:cNvPr>
            <p:cNvSpPr txBox="1"/>
            <p:nvPr/>
          </p:nvSpPr>
          <p:spPr>
            <a:xfrm>
              <a:off x="4243242" y="2116095"/>
              <a:ext cx="435130" cy="369332"/>
            </a:xfrm>
            <a:prstGeom prst="rect">
              <a:avLst/>
            </a:prstGeom>
            <a:noFill/>
          </p:spPr>
          <p:txBody>
            <a:bodyPr wrap="square">
              <a:spAutoFit/>
            </a:bodyPr>
            <a:lstStyle/>
            <a:p>
              <a:r>
                <a:rPr kumimoji="0" lang="en-GB" sz="1800" i="0" u="none" strike="noStrike" kern="1200" cap="none" spc="0" normalizeH="0" baseline="0" noProof="0" dirty="0">
                  <a:ln>
                    <a:noFill/>
                  </a:ln>
                  <a:solidFill>
                    <a:srgbClr val="1F497D">
                      <a:lumMod val="50000"/>
                    </a:srgbClr>
                  </a:solidFill>
                  <a:effectLst/>
                  <a:uLnTx/>
                  <a:uFillTx/>
                  <a:latin typeface="Verdana" panose="020B0604030504040204" pitchFamily="34" charset="0"/>
                  <a:ea typeface="Verdana" panose="020B0604030504040204" pitchFamily="34" charset="0"/>
                  <a:cs typeface="Verdana" panose="020B0604030504040204" pitchFamily="34" charset="0"/>
                </a:rPr>
                <a:t>B</a:t>
              </a:r>
              <a:endParaRPr lang="en-GB" dirty="0"/>
            </a:p>
          </p:txBody>
        </p:sp>
        <p:sp>
          <p:nvSpPr>
            <p:cNvPr id="5" name="TextBox 4">
              <a:extLst>
                <a:ext uri="{FF2B5EF4-FFF2-40B4-BE49-F238E27FC236}">
                  <a16:creationId xmlns="" xmlns:a16="http://schemas.microsoft.com/office/drawing/2014/main" id="{7A6BF4BE-7692-4C5B-8DF0-78AC34EAA350}"/>
                </a:ext>
              </a:extLst>
            </p:cNvPr>
            <p:cNvSpPr txBox="1"/>
            <p:nvPr/>
          </p:nvSpPr>
          <p:spPr>
            <a:xfrm>
              <a:off x="2919771" y="2917120"/>
              <a:ext cx="435130" cy="369332"/>
            </a:xfrm>
            <a:prstGeom prst="rect">
              <a:avLst/>
            </a:prstGeom>
            <a:noFill/>
          </p:spPr>
          <p:txBody>
            <a:bodyPr wrap="square">
              <a:spAutoFit/>
            </a:bodyPr>
            <a:lstStyle/>
            <a:p>
              <a:r>
                <a:rPr kumimoji="0" lang="en-GB" sz="1800" b="0" i="0" u="none" strike="noStrike" kern="1200" cap="none" spc="0" normalizeH="0" baseline="0" noProof="0" dirty="0">
                  <a:ln>
                    <a:noFill/>
                  </a:ln>
                  <a:solidFill>
                    <a:srgbClr val="1F497D">
                      <a:lumMod val="50000"/>
                    </a:srgbClr>
                  </a:solidFill>
                  <a:effectLst/>
                  <a:uLnTx/>
                  <a:uFillTx/>
                  <a:latin typeface="Verdana" panose="020B0604030504040204" pitchFamily="34" charset="0"/>
                  <a:ea typeface="Verdana" panose="020B0604030504040204" pitchFamily="34" charset="0"/>
                  <a:cs typeface="Verdana" panose="020B0604030504040204" pitchFamily="34" charset="0"/>
                </a:rPr>
                <a:t>C</a:t>
              </a:r>
              <a:endParaRPr lang="en-GB" dirty="0"/>
            </a:p>
          </p:txBody>
        </p:sp>
        <p:sp>
          <p:nvSpPr>
            <p:cNvPr id="6" name="TextBox 5">
              <a:extLst>
                <a:ext uri="{FF2B5EF4-FFF2-40B4-BE49-F238E27FC236}">
                  <a16:creationId xmlns="" xmlns:a16="http://schemas.microsoft.com/office/drawing/2014/main" id="{59121E77-76F2-492A-904C-DF97E55C3A07}"/>
                </a:ext>
              </a:extLst>
            </p:cNvPr>
            <p:cNvSpPr txBox="1"/>
            <p:nvPr/>
          </p:nvSpPr>
          <p:spPr>
            <a:xfrm>
              <a:off x="5136070" y="2896597"/>
              <a:ext cx="435130" cy="369332"/>
            </a:xfrm>
            <a:prstGeom prst="rect">
              <a:avLst/>
            </a:prstGeom>
            <a:noFill/>
          </p:spPr>
          <p:txBody>
            <a:bodyPr wrap="square">
              <a:spAutoFit/>
            </a:bodyPr>
            <a:lstStyle/>
            <a:p>
              <a:r>
                <a:rPr kumimoji="0" lang="en-GB" sz="1800" b="0" i="0" u="none" strike="noStrike" kern="1200" cap="none" spc="0" normalizeH="0" baseline="0" noProof="0" dirty="0">
                  <a:ln>
                    <a:noFill/>
                  </a:ln>
                  <a:solidFill>
                    <a:srgbClr val="1F497D">
                      <a:lumMod val="50000"/>
                    </a:srgbClr>
                  </a:solidFill>
                  <a:effectLst/>
                  <a:uLnTx/>
                  <a:uFillTx/>
                  <a:latin typeface="Verdana" panose="020B0604030504040204" pitchFamily="34" charset="0"/>
                  <a:ea typeface="Verdana" panose="020B0604030504040204" pitchFamily="34" charset="0"/>
                  <a:cs typeface="Verdana" panose="020B0604030504040204" pitchFamily="34" charset="0"/>
                </a:rPr>
                <a:t>D</a:t>
              </a:r>
              <a:endParaRPr lang="en-GB" dirty="0"/>
            </a:p>
          </p:txBody>
        </p:sp>
      </p:grpSp>
      <p:sp>
        <p:nvSpPr>
          <p:cNvPr id="2" name="Rounded Rectangle 2">
            <a:hlinkClick r:id="rId8" action="ppaction://hlinksldjump"/>
            <a:extLst>
              <a:ext uri="{FF2B5EF4-FFF2-40B4-BE49-F238E27FC236}">
                <a16:creationId xmlns="" xmlns:a16="http://schemas.microsoft.com/office/drawing/2014/main" id="{75DE039B-C76A-4549-9335-F03E14F40B0C}"/>
              </a:ext>
            </a:extLst>
          </p:cNvPr>
          <p:cNvSpPr/>
          <p:nvPr/>
        </p:nvSpPr>
        <p:spPr>
          <a:xfrm>
            <a:off x="7884488" y="145168"/>
            <a:ext cx="1080000" cy="360000"/>
          </a:xfrm>
          <a:prstGeom prst="roundRect">
            <a:avLst/>
          </a:prstGeom>
          <a:solidFill>
            <a:schemeClr val="accent2"/>
          </a:solidFill>
          <a:ln>
            <a:solidFill>
              <a:schemeClr val="accent2"/>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a:latin typeface="Verdana" panose="020B0604030504040204" pitchFamily="34" charset="0"/>
                <a:ea typeface="Verdana" panose="020B0604030504040204" pitchFamily="34" charset="0"/>
              </a:rPr>
              <a:t>Home</a:t>
            </a:r>
          </a:p>
        </p:txBody>
      </p:sp>
    </p:spTree>
    <p:extLst>
      <p:ext uri="{BB962C8B-B14F-4D97-AF65-F5344CB8AC3E}">
        <p14:creationId xmlns:p14="http://schemas.microsoft.com/office/powerpoint/2010/main" val="128642198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a:stretch>
            <a:fillRect/>
          </a:stretch>
        </p:blipFill>
        <p:spPr>
          <a:xfrm>
            <a:off x="6174" y="645638"/>
            <a:ext cx="9150889" cy="6212362"/>
          </a:xfrm>
          <a:prstGeom prst="rect">
            <a:avLst/>
          </a:prstGeom>
        </p:spPr>
      </p:pic>
      <p:sp>
        <p:nvSpPr>
          <p:cNvPr id="2" name="TextBox 1">
            <a:hlinkClick r:id="rId4"/>
          </p:cNvPr>
          <p:cNvSpPr txBox="1"/>
          <p:nvPr/>
        </p:nvSpPr>
        <p:spPr>
          <a:xfrm>
            <a:off x="457200" y="2839454"/>
            <a:ext cx="8285163" cy="3323987"/>
          </a:xfrm>
          <a:prstGeom prst="rect">
            <a:avLst/>
          </a:prstGeom>
          <a:noFill/>
          <a:ln w="12700">
            <a:solidFill>
              <a:schemeClr val="bg1">
                <a:lumMod val="50000"/>
              </a:schemeClr>
            </a:solidFill>
          </a:ln>
        </p:spPr>
        <p:txBody>
          <a:bodyPr wrap="square" rtlCol="0">
            <a:spAutoFit/>
          </a:bodyPr>
          <a:lstStyle/>
          <a:p>
            <a:pPr algn="ctr">
              <a:spcAft>
                <a:spcPts val="600"/>
              </a:spcAft>
            </a:pPr>
            <a:r>
              <a:rPr lang="en-GB" dirty="0"/>
              <a:t>A zip file containing </a:t>
            </a:r>
            <a:r>
              <a:rPr lang="en-GB" dirty="0" smtClean="0"/>
              <a:t>all the resources for </a:t>
            </a:r>
            <a:r>
              <a:rPr lang="en-GB" dirty="0"/>
              <a:t>this key concept can be downloaded from </a:t>
            </a:r>
            <a:r>
              <a:rPr lang="en-GB" b="1" dirty="0" smtClean="0">
                <a:solidFill>
                  <a:srgbClr val="006580"/>
                </a:solidFill>
              </a:rPr>
              <a:t>www.BestEvidenceScienceTeaching.org</a:t>
            </a:r>
            <a:endParaRPr lang="en-GB" b="1" dirty="0">
              <a:solidFill>
                <a:srgbClr val="006580"/>
              </a:solidFill>
            </a:endParaRPr>
          </a:p>
          <a:p>
            <a:pPr>
              <a:spcAft>
                <a:spcPts val="600"/>
              </a:spcAft>
            </a:pPr>
            <a:endParaRPr lang="en-GB" b="1" dirty="0" smtClean="0"/>
          </a:p>
          <a:p>
            <a:pPr>
              <a:spcAft>
                <a:spcPts val="1200"/>
              </a:spcAft>
            </a:pPr>
            <a:r>
              <a:rPr lang="en-GB" dirty="0"/>
              <a:t>The zip file provides:</a:t>
            </a:r>
          </a:p>
          <a:p>
            <a:pPr marL="285750" indent="-285750">
              <a:spcAft>
                <a:spcPts val="1200"/>
              </a:spcAft>
              <a:buFont typeface="Arial" panose="020B0604020202020204" pitchFamily="34" charset="0"/>
              <a:buChar char="•"/>
            </a:pPr>
            <a:r>
              <a:rPr lang="en-GB" b="1" dirty="0" smtClean="0"/>
              <a:t>Teacher </a:t>
            </a:r>
            <a:r>
              <a:rPr lang="en-GB" b="1" dirty="0"/>
              <a:t>guidance</a:t>
            </a:r>
            <a:r>
              <a:rPr lang="en-GB" dirty="0" smtClean="0"/>
              <a:t> </a:t>
            </a:r>
            <a:r>
              <a:rPr lang="en-GB" dirty="0"/>
              <a:t>for this key concept, including a summary of the research evidence on relevant preconceptions and misunderstandings.</a:t>
            </a:r>
          </a:p>
          <a:p>
            <a:pPr marL="285750" indent="-285750">
              <a:spcAft>
                <a:spcPts val="1200"/>
              </a:spcAft>
              <a:buFont typeface="Arial" panose="020B0604020202020204" pitchFamily="34" charset="0"/>
              <a:buChar char="•"/>
            </a:pPr>
            <a:r>
              <a:rPr lang="en-GB" dirty="0"/>
              <a:t>A </a:t>
            </a:r>
            <a:r>
              <a:rPr lang="en-GB" dirty="0" smtClean="0"/>
              <a:t>full set </a:t>
            </a:r>
            <a:r>
              <a:rPr lang="en-GB" dirty="0"/>
              <a:t>of editable and printable </a:t>
            </a:r>
            <a:r>
              <a:rPr lang="en-GB" b="1" dirty="0" smtClean="0"/>
              <a:t>student </a:t>
            </a:r>
            <a:r>
              <a:rPr lang="en-GB" b="1" dirty="0"/>
              <a:t>sheets and teacher notes</a:t>
            </a:r>
            <a:r>
              <a:rPr lang="en-GB" dirty="0"/>
              <a:t> for each diagnostic question. The teacher notes include a summary of research evidence, guidance for using the activity, expected answers and suggestions </a:t>
            </a:r>
            <a:r>
              <a:rPr lang="en-GB" dirty="0" smtClean="0"/>
              <a:t>of how to respond to students’ misunderstandings.</a:t>
            </a:r>
            <a:endParaRPr lang="en-GB" dirty="0"/>
          </a:p>
        </p:txBody>
      </p:sp>
      <p:sp>
        <p:nvSpPr>
          <p:cNvPr id="4" name="Title 1"/>
          <p:cNvSpPr txBox="1">
            <a:spLocks/>
          </p:cNvSpPr>
          <p:nvPr/>
        </p:nvSpPr>
        <p:spPr>
          <a:xfrm>
            <a:off x="143751" y="26336"/>
            <a:ext cx="8820737" cy="5760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2000" b="1"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000" b="1" i="0" u="none" strike="noStrike" kern="1200" cap="none" spc="0" normalizeH="0" baseline="0" noProof="0" dirty="0" smtClean="0">
                <a:ln>
                  <a:noFill/>
                </a:ln>
                <a:effectLst/>
                <a:uLnTx/>
                <a:uFillTx/>
                <a:latin typeface="Verdana" panose="020B0604030504040204" pitchFamily="34" charset="0"/>
                <a:ea typeface="Verdana" panose="020B0604030504040204" pitchFamily="34" charset="0"/>
                <a:cs typeface="Verdana" panose="020B0604030504040204" pitchFamily="34" charset="0"/>
              </a:rPr>
              <a:t>Section 1: Diagnostic questions</a:t>
            </a:r>
            <a:endParaRPr kumimoji="0" lang="en-GB" sz="2000" b="1"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Verdana" panose="020B0604030504040204" pitchFamily="34" charset="0"/>
            </a:endParaRPr>
          </a:p>
        </p:txBody>
      </p:sp>
      <p:sp>
        <p:nvSpPr>
          <p:cNvPr id="5" name="Text Placeholder 16"/>
          <p:cNvSpPr txBox="1">
            <a:spLocks/>
          </p:cNvSpPr>
          <p:nvPr/>
        </p:nvSpPr>
        <p:spPr>
          <a:xfrm>
            <a:off x="457200" y="863125"/>
            <a:ext cx="8285163" cy="1913941"/>
          </a:xfrm>
          <a:prstGeom prst="rect">
            <a:avLst/>
          </a:prstGeom>
        </p:spPr>
        <p:txBody>
          <a:bodyPr vert="horz" lIns="91440" tIns="45720" rIns="91440" bIns="45720" rtlCol="0">
            <a:normAutofit/>
          </a:bodyPr>
          <a:lstStyle>
            <a:lvl1pPr marL="0" indent="0" algn="l" defTabSz="914400" rtl="0" eaLnBrk="1" latinLnBrk="0" hangingPunct="1">
              <a:lnSpc>
                <a:spcPct val="114000"/>
              </a:lnSpc>
              <a:spcBef>
                <a:spcPct val="20000"/>
              </a:spcBef>
              <a:buFont typeface="+mj-lt"/>
              <a:buNone/>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1pPr>
            <a:lvl2pPr marL="971550" indent="-514350" algn="l" defTabSz="914400" rtl="0" eaLnBrk="1" latinLnBrk="0" hangingPunct="1">
              <a:spcBef>
                <a:spcPct val="20000"/>
              </a:spcBef>
              <a:buFont typeface="Arial" panose="020B0604020202020204" pitchFamily="34" charset="0"/>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2pPr>
            <a:lvl3pPr marL="1485900" indent="-571500" algn="l" defTabSz="914400" rtl="0" eaLnBrk="1" latinLnBrk="0" hangingPunct="1">
              <a:spcBef>
                <a:spcPct val="20000"/>
              </a:spcBef>
              <a:buFont typeface="Courier New" panose="02070309020205020404" pitchFamily="49" charset="0"/>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3pPr>
            <a:lvl4pPr marL="1974850" indent="-539750" algn="l" defTabSz="914400" rtl="0" eaLnBrk="1" latinLnBrk="0" hangingPunct="1">
              <a:spcBef>
                <a:spcPct val="20000"/>
              </a:spcBef>
              <a:buFont typeface="Wingdings" panose="05000000000000000000" pitchFamily="2" charset="2"/>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4pPr>
            <a:lvl5pPr marL="2514600" indent="-539750" algn="l" defTabSz="914400" rtl="0" eaLnBrk="1" latinLnBrk="0" hangingPunct="1">
              <a:spcBef>
                <a:spcPct val="20000"/>
              </a:spcBef>
              <a:buFont typeface="Courier New" panose="02070309020205020404" pitchFamily="49" charset="0"/>
              <a:buChar char="o"/>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285750" indent="-285750">
              <a:buFont typeface="Arial" panose="020B0604020202020204" pitchFamily="34" charset="0"/>
              <a:buChar char="•"/>
            </a:pPr>
            <a:r>
              <a:rPr lang="en-GB" sz="1600" dirty="0"/>
              <a:t>Use diagnostic questions to identify quickly where your students are in their conceptual progression, and what preconceptions and misunderstandings they may have</a:t>
            </a:r>
            <a:r>
              <a:rPr lang="en-GB" sz="1600" dirty="0" smtClean="0"/>
              <a:t>. </a:t>
            </a:r>
          </a:p>
          <a:p>
            <a:pPr marL="285750" indent="-285750">
              <a:buFont typeface="Arial" panose="020B0604020202020204" pitchFamily="34" charset="0"/>
              <a:buChar char="•"/>
            </a:pPr>
            <a:r>
              <a:rPr lang="en-GB" sz="1600" dirty="0" smtClean="0"/>
              <a:t>Then </a:t>
            </a:r>
            <a:r>
              <a:rPr lang="en-GB" sz="1600" dirty="0"/>
              <a:t>decide how to best focus and sequence your teaching. </a:t>
            </a:r>
            <a:endParaRPr lang="en-GB" sz="1600" dirty="0" smtClean="0"/>
          </a:p>
          <a:p>
            <a:pPr marL="285750" indent="-285750">
              <a:buFont typeface="Arial" panose="020B0604020202020204" pitchFamily="34" charset="0"/>
              <a:buChar char="•"/>
            </a:pPr>
            <a:r>
              <a:rPr lang="en-GB" sz="1600" dirty="0" smtClean="0"/>
              <a:t>Use </a:t>
            </a:r>
            <a:r>
              <a:rPr lang="en-GB" sz="1600" dirty="0"/>
              <a:t>further diagnostic questions and response activities to move </a:t>
            </a:r>
            <a:r>
              <a:rPr lang="en-GB" sz="1600" dirty="0" smtClean="0"/>
              <a:t>student</a:t>
            </a:r>
            <a:r>
              <a:rPr lang="en-GB" sz="1600" dirty="0" smtClean="0">
                <a:solidFill>
                  <a:schemeClr val="tx1"/>
                </a:solidFill>
              </a:rPr>
              <a:t>s’</a:t>
            </a:r>
            <a:r>
              <a:rPr lang="en-GB" sz="1600" dirty="0" smtClean="0"/>
              <a:t> </a:t>
            </a:r>
            <a:r>
              <a:rPr lang="en-GB" sz="1600" dirty="0"/>
              <a:t>understanding forwards.</a:t>
            </a:r>
          </a:p>
        </p:txBody>
      </p:sp>
    </p:spTree>
    <p:extLst>
      <p:ext uri="{BB962C8B-B14F-4D97-AF65-F5344CB8AC3E}">
        <p14:creationId xmlns:p14="http://schemas.microsoft.com/office/powerpoint/2010/main" val="30016192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p:cNvPicPr>
            <a:picLocks noChangeAspect="1"/>
          </p:cNvPicPr>
          <p:nvPr/>
        </p:nvPicPr>
        <p:blipFill>
          <a:blip r:embed="rId3"/>
          <a:stretch>
            <a:fillRect/>
          </a:stretch>
        </p:blipFill>
        <p:spPr>
          <a:xfrm>
            <a:off x="0" y="645638"/>
            <a:ext cx="9150889" cy="6212362"/>
          </a:xfrm>
          <a:prstGeom prst="rect">
            <a:avLst/>
          </a:prstGeom>
        </p:spPr>
      </p:pic>
      <p:sp>
        <p:nvSpPr>
          <p:cNvPr id="11" name="Title 1"/>
          <p:cNvSpPr txBox="1">
            <a:spLocks/>
          </p:cNvSpPr>
          <p:nvPr/>
        </p:nvSpPr>
        <p:spPr>
          <a:xfrm>
            <a:off x="143751" y="26336"/>
            <a:ext cx="8820737" cy="5760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2000" b="1"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000" b="1"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Verdana" panose="020B0604030504040204" pitchFamily="34" charset="0"/>
              </a:rPr>
              <a:t>Electron diagram (1/2)</a:t>
            </a:r>
            <a:endParaRPr kumimoji="0" lang="en-GB" sz="2000" b="1"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Verdana" panose="020B0604030504040204" pitchFamily="34" charset="0"/>
            </a:endParaRPr>
          </a:p>
        </p:txBody>
      </p:sp>
      <p:sp>
        <p:nvSpPr>
          <p:cNvPr id="12" name="Text Placeholder 16"/>
          <p:cNvSpPr txBox="1">
            <a:spLocks/>
          </p:cNvSpPr>
          <p:nvPr/>
        </p:nvSpPr>
        <p:spPr>
          <a:xfrm>
            <a:off x="457200" y="863125"/>
            <a:ext cx="8285163" cy="2932497"/>
          </a:xfrm>
          <a:prstGeom prst="rect">
            <a:avLst/>
          </a:prstGeom>
        </p:spPr>
        <p:txBody>
          <a:bodyPr vert="horz" lIns="91440" tIns="45720" rIns="91440" bIns="45720" rtlCol="0">
            <a:normAutofit/>
          </a:bodyPr>
          <a:lstStyle>
            <a:lvl1pPr marL="0" indent="0" algn="l" defTabSz="914400" rtl="0" eaLnBrk="1" latinLnBrk="0" hangingPunct="1">
              <a:lnSpc>
                <a:spcPct val="114000"/>
              </a:lnSpc>
              <a:spcBef>
                <a:spcPct val="20000"/>
              </a:spcBef>
              <a:buFont typeface="+mj-lt"/>
              <a:buNone/>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1pPr>
            <a:lvl2pPr marL="971550" indent="-514350" algn="l" defTabSz="914400" rtl="0" eaLnBrk="1" latinLnBrk="0" hangingPunct="1">
              <a:spcBef>
                <a:spcPct val="20000"/>
              </a:spcBef>
              <a:buFont typeface="Arial" panose="020B0604020202020204" pitchFamily="34" charset="0"/>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2pPr>
            <a:lvl3pPr marL="1485900" indent="-571500" algn="l" defTabSz="914400" rtl="0" eaLnBrk="1" latinLnBrk="0" hangingPunct="1">
              <a:spcBef>
                <a:spcPct val="20000"/>
              </a:spcBef>
              <a:buFont typeface="Courier New" panose="02070309020205020404" pitchFamily="49" charset="0"/>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3pPr>
            <a:lvl4pPr marL="1974850" indent="-539750" algn="l" defTabSz="914400" rtl="0" eaLnBrk="1" latinLnBrk="0" hangingPunct="1">
              <a:spcBef>
                <a:spcPct val="20000"/>
              </a:spcBef>
              <a:buFont typeface="Wingdings" panose="05000000000000000000" pitchFamily="2" charset="2"/>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4pPr>
            <a:lvl5pPr marL="2514600" indent="-539750" algn="l" defTabSz="914400" rtl="0" eaLnBrk="1" latinLnBrk="0" hangingPunct="1">
              <a:spcBef>
                <a:spcPct val="20000"/>
              </a:spcBef>
              <a:buFont typeface="Courier New" panose="02070309020205020404" pitchFamily="49" charset="0"/>
              <a:buChar char="o"/>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marR="0" lvl="0" indent="0" algn="l" defTabSz="914400" rtl="0" eaLnBrk="1" fontAlgn="auto" latinLnBrk="0" hangingPunct="1">
              <a:lnSpc>
                <a:spcPct val="114000"/>
              </a:lnSpc>
              <a:spcBef>
                <a:spcPct val="20000"/>
              </a:spcBef>
              <a:spcAft>
                <a:spcPts val="0"/>
              </a:spcAft>
              <a:buClrTx/>
              <a:buSzTx/>
              <a:buFont typeface="+mj-lt"/>
              <a:buNone/>
              <a:tabLst/>
              <a:defRPr/>
            </a:pPr>
            <a:r>
              <a:rPr kumimoji="0" lang="en-US" sz="1800" b="0"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Verdana" panose="020B0604030504040204" pitchFamily="34" charset="0"/>
              </a:rPr>
              <a:t> Some students look at a page from a textbook.</a:t>
            </a:r>
          </a:p>
        </p:txBody>
      </p:sp>
      <p:grpSp>
        <p:nvGrpSpPr>
          <p:cNvPr id="2" name="Group 1">
            <a:extLst>
              <a:ext uri="{FF2B5EF4-FFF2-40B4-BE49-F238E27FC236}">
                <a16:creationId xmlns="" xmlns:a16="http://schemas.microsoft.com/office/drawing/2014/main" id="{078B89E1-5C7C-4CC9-A0DA-CBFF3534D2BF}"/>
              </a:ext>
            </a:extLst>
          </p:cNvPr>
          <p:cNvGrpSpPr/>
          <p:nvPr/>
        </p:nvGrpSpPr>
        <p:grpSpPr>
          <a:xfrm>
            <a:off x="742981" y="1569493"/>
            <a:ext cx="7622275" cy="4425382"/>
            <a:chOff x="0" y="0"/>
            <a:chExt cx="5040000" cy="1434465"/>
          </a:xfrm>
        </p:grpSpPr>
        <p:sp>
          <p:nvSpPr>
            <p:cNvPr id="10" name="Text Box 3">
              <a:extLst>
                <a:ext uri="{FF2B5EF4-FFF2-40B4-BE49-F238E27FC236}">
                  <a16:creationId xmlns="" xmlns:a16="http://schemas.microsoft.com/office/drawing/2014/main" id="{08EECEC3-EAFF-4CA7-9189-FDB4F553773E}"/>
                </a:ext>
              </a:extLst>
            </p:cNvPr>
            <p:cNvSpPr txBox="1">
              <a:spLocks noChangeArrowheads="1"/>
            </p:cNvSpPr>
            <p:nvPr/>
          </p:nvSpPr>
          <p:spPr bwMode="auto">
            <a:xfrm>
              <a:off x="91440" y="76200"/>
              <a:ext cx="4872355" cy="1295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91440" tIns="45720" rIns="91440" bIns="45720" anchor="t" anchorCtr="0" upright="1">
              <a:noAutofit/>
            </a:bodyPr>
            <a:lstStyle/>
            <a:p>
              <a:pPr algn="ctr">
                <a:lnSpc>
                  <a:spcPct val="115000"/>
                </a:lnSpc>
                <a:spcAft>
                  <a:spcPts val="1200"/>
                </a:spcAft>
              </a:pPr>
              <a:r>
                <a:rPr lang="en-GB" sz="2000" b="1" dirty="0">
                  <a:effectLst/>
                  <a:latin typeface="Times New Roman" panose="02020603050405020304" pitchFamily="18" charset="0"/>
                  <a:ea typeface="Calibri" panose="020F0502020204030204" pitchFamily="34" charset="0"/>
                  <a:cs typeface="Times New Roman" panose="02020603050405020304" pitchFamily="18" charset="0"/>
                </a:rPr>
                <a:t>Electron arrangements</a:t>
              </a:r>
              <a:endParaRPr lang="en-GB" sz="16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600"/>
                </a:spcAft>
              </a:pPr>
              <a:r>
                <a:rPr lang="en-GB" sz="1600" dirty="0">
                  <a:effectLst/>
                  <a:latin typeface="Times New Roman" panose="02020603050405020304" pitchFamily="18" charset="0"/>
                  <a:ea typeface="Calibri" panose="020F0502020204030204" pitchFamily="34" charset="0"/>
                  <a:cs typeface="Times New Roman" panose="02020603050405020304" pitchFamily="18" charset="0"/>
                </a:rPr>
                <a:t>The diagram below shows the arrangement of electrons in an argon atom.</a:t>
              </a:r>
            </a:p>
            <a:p>
              <a:pPr>
                <a:lnSpc>
                  <a:spcPct val="115000"/>
                </a:lnSpc>
                <a:spcAft>
                  <a:spcPts val="600"/>
                </a:spcAft>
              </a:pPr>
              <a:r>
                <a:rPr lang="en-GB" sz="1600" dirty="0">
                  <a:latin typeface="Times New Roman" panose="02020603050405020304" pitchFamily="18" charset="0"/>
                  <a:ea typeface="Calibri" panose="020F0502020204030204" pitchFamily="34" charset="0"/>
                  <a:cs typeface="Times New Roman" panose="02020603050405020304" pitchFamily="18" charset="0"/>
                </a:rPr>
                <a:t>The electrons are arranged in three electron shells with the nucleus in the centre.</a:t>
              </a:r>
              <a:endParaRPr lang="en-GB" sz="16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4" name="Freeform 4">
              <a:extLst>
                <a:ext uri="{FF2B5EF4-FFF2-40B4-BE49-F238E27FC236}">
                  <a16:creationId xmlns="" xmlns:a16="http://schemas.microsoft.com/office/drawing/2014/main" id="{7D89D763-0289-4AE9-A414-C9252869581D}"/>
                </a:ext>
              </a:extLst>
            </p:cNvPr>
            <p:cNvSpPr>
              <a:spLocks/>
            </p:cNvSpPr>
            <p:nvPr/>
          </p:nvSpPr>
          <p:spPr bwMode="auto">
            <a:xfrm>
              <a:off x="0" y="1173480"/>
              <a:ext cx="5040000" cy="260985"/>
            </a:xfrm>
            <a:custGeom>
              <a:avLst/>
              <a:gdLst>
                <a:gd name="T0" fmla="*/ 301 w 7941"/>
                <a:gd name="T1" fmla="*/ 11 h 411"/>
                <a:gd name="T2" fmla="*/ 3238 w 7941"/>
                <a:gd name="T3" fmla="*/ 74067 h 411"/>
                <a:gd name="T4" fmla="*/ 28063 w 7941"/>
                <a:gd name="T5" fmla="*/ 86715 h 411"/>
                <a:gd name="T6" fmla="*/ 113864 w 7941"/>
                <a:gd name="T7" fmla="*/ 70030 h 411"/>
                <a:gd name="T8" fmla="*/ 258764 w 7941"/>
                <a:gd name="T9" fmla="*/ 68352 h 411"/>
                <a:gd name="T10" fmla="*/ 453235 w 7941"/>
                <a:gd name="T11" fmla="*/ 80099 h 411"/>
                <a:gd name="T12" fmla="*/ 590508 w 7941"/>
                <a:gd name="T13" fmla="*/ 81777 h 411"/>
                <a:gd name="T14" fmla="*/ 727781 w 7941"/>
                <a:gd name="T15" fmla="*/ 73386 h 411"/>
                <a:gd name="T16" fmla="*/ 926065 w 7941"/>
                <a:gd name="T17" fmla="*/ 66674 h 411"/>
                <a:gd name="T18" fmla="*/ 1223491 w 7941"/>
                <a:gd name="T19" fmla="*/ 66674 h 411"/>
                <a:gd name="T20" fmla="*/ 1440841 w 7941"/>
                <a:gd name="T21" fmla="*/ 83455 h 411"/>
                <a:gd name="T22" fmla="*/ 1642938 w 7941"/>
                <a:gd name="T23" fmla="*/ 66674 h 411"/>
                <a:gd name="T24" fmla="*/ 1829782 w 7941"/>
                <a:gd name="T25" fmla="*/ 64996 h 411"/>
                <a:gd name="T26" fmla="*/ 2283547 w 7941"/>
                <a:gd name="T27" fmla="*/ 54927 h 411"/>
                <a:gd name="T28" fmla="*/ 2404533 w 7941"/>
                <a:gd name="T29" fmla="*/ 65398 h 411"/>
                <a:gd name="T30" fmla="*/ 2719064 w 7941"/>
                <a:gd name="T31" fmla="*/ 72621 h 411"/>
                <a:gd name="T32" fmla="*/ 2870772 w 7941"/>
                <a:gd name="T33" fmla="*/ 71708 h 411"/>
                <a:gd name="T34" fmla="*/ 3122440 w 7941"/>
                <a:gd name="T35" fmla="*/ 64996 h 411"/>
                <a:gd name="T36" fmla="*/ 3404614 w 7941"/>
                <a:gd name="T37" fmla="*/ 73386 h 411"/>
                <a:gd name="T38" fmla="*/ 3532036 w 7941"/>
                <a:gd name="T39" fmla="*/ 107801 h 411"/>
                <a:gd name="T40" fmla="*/ 3633403 w 7941"/>
                <a:gd name="T41" fmla="*/ 88490 h 411"/>
                <a:gd name="T42" fmla="*/ 3732545 w 7941"/>
                <a:gd name="T43" fmla="*/ 68352 h 411"/>
                <a:gd name="T44" fmla="*/ 3907950 w 7941"/>
                <a:gd name="T45" fmla="*/ 73386 h 411"/>
                <a:gd name="T46" fmla="*/ 4037597 w 7941"/>
                <a:gd name="T47" fmla="*/ 68352 h 411"/>
                <a:gd name="T48" fmla="*/ 4205375 w 7941"/>
                <a:gd name="T49" fmla="*/ 70030 h 411"/>
                <a:gd name="T50" fmla="*/ 4354088 w 7941"/>
                <a:gd name="T51" fmla="*/ 68352 h 411"/>
                <a:gd name="T52" fmla="*/ 4498988 w 7941"/>
                <a:gd name="T53" fmla="*/ 64996 h 411"/>
                <a:gd name="T54" fmla="*/ 4641482 w 7941"/>
                <a:gd name="T55" fmla="*/ 82474 h 411"/>
                <a:gd name="T56" fmla="*/ 4677541 w 7941"/>
                <a:gd name="T57" fmla="*/ 79320 h 411"/>
                <a:gd name="T58" fmla="*/ 4677974 w 7941"/>
                <a:gd name="T59" fmla="*/ 3 h 411"/>
                <a:gd name="T60" fmla="*/ 301 w 7941"/>
                <a:gd name="T61" fmla="*/ 11 h 411"/>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7941" h="411">
                  <a:moveTo>
                    <a:pt x="0" y="0"/>
                  </a:moveTo>
                  <a:cubicBezTo>
                    <a:pt x="10" y="101"/>
                    <a:pt x="3" y="276"/>
                    <a:pt x="12" y="334"/>
                  </a:cubicBezTo>
                  <a:cubicBezTo>
                    <a:pt x="20" y="392"/>
                    <a:pt x="23" y="346"/>
                    <a:pt x="54" y="350"/>
                  </a:cubicBezTo>
                  <a:cubicBezTo>
                    <a:pt x="128" y="352"/>
                    <a:pt x="139" y="346"/>
                    <a:pt x="199" y="328"/>
                  </a:cubicBezTo>
                  <a:cubicBezTo>
                    <a:pt x="339" y="379"/>
                    <a:pt x="413" y="328"/>
                    <a:pt x="445" y="326"/>
                  </a:cubicBezTo>
                  <a:cubicBezTo>
                    <a:pt x="618" y="356"/>
                    <a:pt x="723" y="364"/>
                    <a:pt x="774" y="342"/>
                  </a:cubicBezTo>
                  <a:cubicBezTo>
                    <a:pt x="836" y="373"/>
                    <a:pt x="919" y="341"/>
                    <a:pt x="1006" y="344"/>
                  </a:cubicBezTo>
                  <a:cubicBezTo>
                    <a:pt x="1143" y="361"/>
                    <a:pt x="1176" y="343"/>
                    <a:pt x="1239" y="333"/>
                  </a:cubicBezTo>
                  <a:cubicBezTo>
                    <a:pt x="1375" y="361"/>
                    <a:pt x="1462" y="326"/>
                    <a:pt x="1574" y="323"/>
                  </a:cubicBezTo>
                  <a:cubicBezTo>
                    <a:pt x="1864" y="372"/>
                    <a:pt x="1911" y="353"/>
                    <a:pt x="2078" y="323"/>
                  </a:cubicBezTo>
                  <a:cubicBezTo>
                    <a:pt x="2132" y="407"/>
                    <a:pt x="2348" y="353"/>
                    <a:pt x="2446" y="346"/>
                  </a:cubicBezTo>
                  <a:cubicBezTo>
                    <a:pt x="2570" y="360"/>
                    <a:pt x="2728" y="342"/>
                    <a:pt x="2788" y="323"/>
                  </a:cubicBezTo>
                  <a:cubicBezTo>
                    <a:pt x="2801" y="370"/>
                    <a:pt x="3077" y="339"/>
                    <a:pt x="3105" y="321"/>
                  </a:cubicBezTo>
                  <a:cubicBezTo>
                    <a:pt x="3365" y="343"/>
                    <a:pt x="3676" y="352"/>
                    <a:pt x="3873" y="306"/>
                  </a:cubicBezTo>
                  <a:cubicBezTo>
                    <a:pt x="3942" y="312"/>
                    <a:pt x="3951" y="309"/>
                    <a:pt x="4078" y="321"/>
                  </a:cubicBezTo>
                  <a:cubicBezTo>
                    <a:pt x="4177" y="402"/>
                    <a:pt x="4193" y="353"/>
                    <a:pt x="4610" y="331"/>
                  </a:cubicBezTo>
                  <a:cubicBezTo>
                    <a:pt x="4696" y="343"/>
                    <a:pt x="4723" y="379"/>
                    <a:pt x="4867" y="330"/>
                  </a:cubicBezTo>
                  <a:cubicBezTo>
                    <a:pt x="5029" y="359"/>
                    <a:pt x="5235" y="333"/>
                    <a:pt x="5293" y="321"/>
                  </a:cubicBezTo>
                  <a:cubicBezTo>
                    <a:pt x="5458" y="351"/>
                    <a:pt x="5568" y="353"/>
                    <a:pt x="5772" y="333"/>
                  </a:cubicBezTo>
                  <a:cubicBezTo>
                    <a:pt x="5822" y="335"/>
                    <a:pt x="5844" y="385"/>
                    <a:pt x="5987" y="380"/>
                  </a:cubicBezTo>
                  <a:cubicBezTo>
                    <a:pt x="6083" y="379"/>
                    <a:pt x="6102" y="362"/>
                    <a:pt x="6159" y="353"/>
                  </a:cubicBezTo>
                  <a:cubicBezTo>
                    <a:pt x="6268" y="365"/>
                    <a:pt x="6324" y="345"/>
                    <a:pt x="6326" y="326"/>
                  </a:cubicBezTo>
                  <a:cubicBezTo>
                    <a:pt x="6465" y="368"/>
                    <a:pt x="6524" y="330"/>
                    <a:pt x="6623" y="333"/>
                  </a:cubicBezTo>
                  <a:cubicBezTo>
                    <a:pt x="6750" y="411"/>
                    <a:pt x="6819" y="336"/>
                    <a:pt x="6844" y="326"/>
                  </a:cubicBezTo>
                  <a:cubicBezTo>
                    <a:pt x="6962" y="365"/>
                    <a:pt x="7037" y="343"/>
                    <a:pt x="7127" y="328"/>
                  </a:cubicBezTo>
                  <a:cubicBezTo>
                    <a:pt x="7236" y="351"/>
                    <a:pt x="7330" y="335"/>
                    <a:pt x="7379" y="326"/>
                  </a:cubicBezTo>
                  <a:cubicBezTo>
                    <a:pt x="7466" y="342"/>
                    <a:pt x="7602" y="343"/>
                    <a:pt x="7624" y="321"/>
                  </a:cubicBezTo>
                  <a:cubicBezTo>
                    <a:pt x="7694" y="324"/>
                    <a:pt x="7823" y="339"/>
                    <a:pt x="7866" y="345"/>
                  </a:cubicBezTo>
                  <a:cubicBezTo>
                    <a:pt x="7909" y="351"/>
                    <a:pt x="7913" y="397"/>
                    <a:pt x="7926" y="341"/>
                  </a:cubicBezTo>
                  <a:cubicBezTo>
                    <a:pt x="7939" y="285"/>
                    <a:pt x="7939" y="81"/>
                    <a:pt x="7941" y="9"/>
                  </a:cubicBezTo>
                </a:path>
              </a:pathLst>
            </a:custGeom>
            <a:noFill/>
            <a:ln w="9525">
              <a:solidFill>
                <a:schemeClr val="tx1">
                  <a:lumMod val="100000"/>
                  <a:lumOff val="0"/>
                </a:schemeClr>
              </a:solidFill>
              <a:round/>
              <a:headEnd/>
              <a:tailEnd/>
            </a:ln>
            <a:extLst>
              <a:ext uri="{909E8E84-426E-40DD-AFC4-6F175D3DCCD1}">
                <a14:hiddenFill xmlns:a14="http://schemas.microsoft.com/office/drawing/2010/main">
                  <a:solidFill>
                    <a:schemeClr val="bg1">
                      <a:lumMod val="100000"/>
                      <a:lumOff val="0"/>
                    </a:schemeClr>
                  </a:solidFill>
                </a14:hiddenFill>
              </a:ext>
            </a:extLst>
          </p:spPr>
          <p:txBody>
            <a:bodyPr rot="0" vert="horz" wrap="square" lIns="91440" tIns="45720" rIns="91440" bIns="45720" anchor="ctr" anchorCtr="0" upright="1">
              <a:noAutofit/>
            </a:bodyPr>
            <a:lstStyle/>
            <a:p>
              <a:endParaRPr lang="en-GB" dirty="0"/>
            </a:p>
          </p:txBody>
        </p:sp>
        <p:sp>
          <p:nvSpPr>
            <p:cNvPr id="15" name="Freeform 5">
              <a:extLst>
                <a:ext uri="{FF2B5EF4-FFF2-40B4-BE49-F238E27FC236}">
                  <a16:creationId xmlns="" xmlns:a16="http://schemas.microsoft.com/office/drawing/2014/main" id="{828FA3DB-30D1-4A3A-BDD4-A2265F25B7FF}"/>
                </a:ext>
              </a:extLst>
            </p:cNvPr>
            <p:cNvSpPr>
              <a:spLocks/>
            </p:cNvSpPr>
            <p:nvPr/>
          </p:nvSpPr>
          <p:spPr bwMode="auto">
            <a:xfrm>
              <a:off x="0" y="0"/>
              <a:ext cx="5039995" cy="1304925"/>
            </a:xfrm>
            <a:custGeom>
              <a:avLst/>
              <a:gdLst>
                <a:gd name="T0" fmla="*/ 0 w 6390"/>
                <a:gd name="T1" fmla="*/ 885 h 900"/>
                <a:gd name="T2" fmla="*/ 0 w 6390"/>
                <a:gd name="T3" fmla="*/ 0 h 900"/>
                <a:gd name="T4" fmla="*/ 6390 w 6390"/>
                <a:gd name="T5" fmla="*/ 0 h 900"/>
                <a:gd name="T6" fmla="*/ 6390 w 6390"/>
                <a:gd name="T7" fmla="*/ 900 h 900"/>
              </a:gdLst>
              <a:ahLst/>
              <a:cxnLst>
                <a:cxn ang="0">
                  <a:pos x="T0" y="T1"/>
                </a:cxn>
                <a:cxn ang="0">
                  <a:pos x="T2" y="T3"/>
                </a:cxn>
                <a:cxn ang="0">
                  <a:pos x="T4" y="T5"/>
                </a:cxn>
                <a:cxn ang="0">
                  <a:pos x="T6" y="T7"/>
                </a:cxn>
              </a:cxnLst>
              <a:rect l="0" t="0" r="r" b="b"/>
              <a:pathLst>
                <a:path w="6390" h="900">
                  <a:moveTo>
                    <a:pt x="0" y="885"/>
                  </a:moveTo>
                  <a:lnTo>
                    <a:pt x="0" y="0"/>
                  </a:lnTo>
                  <a:lnTo>
                    <a:pt x="6390" y="0"/>
                  </a:lnTo>
                  <a:lnTo>
                    <a:pt x="6390" y="900"/>
                  </a:lnTo>
                </a:path>
              </a:pathLst>
            </a:cu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GB" dirty="0"/>
            </a:p>
          </p:txBody>
        </p:sp>
      </p:grpSp>
      <p:pic>
        <p:nvPicPr>
          <p:cNvPr id="4" name="Picture 3" descr="A close up of a screen&#10;&#10;Description automatically generated">
            <a:extLst>
              <a:ext uri="{FF2B5EF4-FFF2-40B4-BE49-F238E27FC236}">
                <a16:creationId xmlns="" xmlns:a16="http://schemas.microsoft.com/office/drawing/2014/main" id="{266400EC-A356-431E-BCA1-C1E59186794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429643" y="3190268"/>
            <a:ext cx="6248942" cy="2402032"/>
          </a:xfrm>
          <a:prstGeom prst="rect">
            <a:avLst/>
          </a:prstGeom>
        </p:spPr>
      </p:pic>
    </p:spTree>
    <p:extLst>
      <p:ext uri="{BB962C8B-B14F-4D97-AF65-F5344CB8AC3E}">
        <p14:creationId xmlns:p14="http://schemas.microsoft.com/office/powerpoint/2010/main" val="279054713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p:cNvPicPr>
            <a:picLocks noChangeAspect="1"/>
          </p:cNvPicPr>
          <p:nvPr/>
        </p:nvPicPr>
        <p:blipFill>
          <a:blip r:embed="rId3"/>
          <a:stretch>
            <a:fillRect/>
          </a:stretch>
        </p:blipFill>
        <p:spPr>
          <a:xfrm>
            <a:off x="6174" y="645638"/>
            <a:ext cx="9150889" cy="6212362"/>
          </a:xfrm>
          <a:prstGeom prst="rect">
            <a:avLst/>
          </a:prstGeom>
          <a:ln>
            <a:solidFill>
              <a:schemeClr val="bg1">
                <a:lumMod val="75000"/>
              </a:schemeClr>
            </a:solidFill>
          </a:ln>
        </p:spPr>
      </p:pic>
      <p:sp>
        <p:nvSpPr>
          <p:cNvPr id="11" name="Title 1"/>
          <p:cNvSpPr txBox="1">
            <a:spLocks/>
          </p:cNvSpPr>
          <p:nvPr/>
        </p:nvSpPr>
        <p:spPr>
          <a:xfrm>
            <a:off x="143751" y="26336"/>
            <a:ext cx="8820737" cy="5760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2000" b="1"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000" b="1"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Verdana" panose="020B0604030504040204" pitchFamily="34" charset="0"/>
              </a:rPr>
              <a:t>Electron diagram (2/2)</a:t>
            </a:r>
            <a:endParaRPr kumimoji="0" lang="en-GB" sz="2000" b="1"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Verdana" panose="020B0604030504040204" pitchFamily="34" charset="0"/>
            </a:endParaRPr>
          </a:p>
        </p:txBody>
      </p:sp>
      <p:grpSp>
        <p:nvGrpSpPr>
          <p:cNvPr id="8" name="Group 7"/>
          <p:cNvGrpSpPr/>
          <p:nvPr/>
        </p:nvGrpSpPr>
        <p:grpSpPr>
          <a:xfrm>
            <a:off x="3568973" y="3051064"/>
            <a:ext cx="1970291" cy="1401510"/>
            <a:chOff x="0" y="0"/>
            <a:chExt cx="1428115" cy="973455"/>
          </a:xfrm>
        </p:grpSpPr>
        <p:grpSp>
          <p:nvGrpSpPr>
            <p:cNvPr id="9" name="Group 8"/>
            <p:cNvGrpSpPr>
              <a:grpSpLocks noChangeAspect="1"/>
            </p:cNvGrpSpPr>
            <p:nvPr userDrawn="1"/>
          </p:nvGrpSpPr>
          <p:grpSpPr>
            <a:xfrm>
              <a:off x="200025" y="0"/>
              <a:ext cx="475615" cy="611505"/>
              <a:chOff x="0" y="0"/>
              <a:chExt cx="527901" cy="688156"/>
            </a:xfrm>
          </p:grpSpPr>
          <p:sp>
            <p:nvSpPr>
              <p:cNvPr id="27" name="Freeform 26"/>
              <p:cNvSpPr/>
              <p:nvPr userDrawn="1"/>
            </p:nvSpPr>
            <p:spPr>
              <a:xfrm>
                <a:off x="0" y="334638"/>
                <a:ext cx="527901" cy="353518"/>
              </a:xfrm>
              <a:custGeom>
                <a:avLst/>
                <a:gdLst>
                  <a:gd name="connsiteX0" fmla="*/ 0 w 537328"/>
                  <a:gd name="connsiteY0" fmla="*/ 377072 h 377072"/>
                  <a:gd name="connsiteX1" fmla="*/ 537328 w 537328"/>
                  <a:gd name="connsiteY1" fmla="*/ 18853 h 377072"/>
                  <a:gd name="connsiteX2" fmla="*/ 9427 w 537328"/>
                  <a:gd name="connsiteY2" fmla="*/ 18853 h 377072"/>
                  <a:gd name="connsiteX3" fmla="*/ 9427 w 537328"/>
                  <a:gd name="connsiteY3" fmla="*/ 0 h 377072"/>
                  <a:gd name="connsiteX0" fmla="*/ 0 w 537328"/>
                  <a:gd name="connsiteY0" fmla="*/ 377072 h 377072"/>
                  <a:gd name="connsiteX1" fmla="*/ 537328 w 537328"/>
                  <a:gd name="connsiteY1" fmla="*/ 18853 h 377072"/>
                  <a:gd name="connsiteX2" fmla="*/ 9427 w 537328"/>
                  <a:gd name="connsiteY2" fmla="*/ 18853 h 377072"/>
                  <a:gd name="connsiteX3" fmla="*/ 9427 w 537328"/>
                  <a:gd name="connsiteY3" fmla="*/ 0 h 377072"/>
                  <a:gd name="connsiteX0" fmla="*/ 0 w 537332"/>
                  <a:gd name="connsiteY0" fmla="*/ 384069 h 384069"/>
                  <a:gd name="connsiteX1" fmla="*/ 537328 w 537332"/>
                  <a:gd name="connsiteY1" fmla="*/ 25850 h 384069"/>
                  <a:gd name="connsiteX2" fmla="*/ 9427 w 537332"/>
                  <a:gd name="connsiteY2" fmla="*/ 25850 h 384069"/>
                  <a:gd name="connsiteX3" fmla="*/ 9427 w 537332"/>
                  <a:gd name="connsiteY3" fmla="*/ 6997 h 384069"/>
                  <a:gd name="connsiteX0" fmla="*/ 0 w 537332"/>
                  <a:gd name="connsiteY0" fmla="*/ 384069 h 384069"/>
                  <a:gd name="connsiteX1" fmla="*/ 537328 w 537332"/>
                  <a:gd name="connsiteY1" fmla="*/ 25850 h 384069"/>
                  <a:gd name="connsiteX2" fmla="*/ 9427 w 537332"/>
                  <a:gd name="connsiteY2" fmla="*/ 25850 h 384069"/>
                  <a:gd name="connsiteX3" fmla="*/ 9427 w 537332"/>
                  <a:gd name="connsiteY3" fmla="*/ 6997 h 384069"/>
                  <a:gd name="connsiteX0" fmla="*/ 0 w 537328"/>
                  <a:gd name="connsiteY0" fmla="*/ 710852 h 710852"/>
                  <a:gd name="connsiteX1" fmla="*/ 537328 w 537328"/>
                  <a:gd name="connsiteY1" fmla="*/ 352633 h 710852"/>
                  <a:gd name="connsiteX2" fmla="*/ 9427 w 537328"/>
                  <a:gd name="connsiteY2" fmla="*/ 352633 h 710852"/>
                  <a:gd name="connsiteX3" fmla="*/ 9427 w 537328"/>
                  <a:gd name="connsiteY3" fmla="*/ 333780 h 710852"/>
                  <a:gd name="connsiteX0" fmla="*/ 0 w 537328"/>
                  <a:gd name="connsiteY0" fmla="*/ 1461154 h 1461154"/>
                  <a:gd name="connsiteX1" fmla="*/ 537328 w 537328"/>
                  <a:gd name="connsiteY1" fmla="*/ 1102935 h 1461154"/>
                  <a:gd name="connsiteX2" fmla="*/ 9427 w 537328"/>
                  <a:gd name="connsiteY2" fmla="*/ 1102935 h 1461154"/>
                  <a:gd name="connsiteX3" fmla="*/ 160256 w 537328"/>
                  <a:gd name="connsiteY3" fmla="*/ 0 h 1461154"/>
                  <a:gd name="connsiteX0" fmla="*/ 0 w 537328"/>
                  <a:gd name="connsiteY0" fmla="*/ 710853 h 710853"/>
                  <a:gd name="connsiteX1" fmla="*/ 537328 w 537328"/>
                  <a:gd name="connsiteY1" fmla="*/ 352634 h 710853"/>
                  <a:gd name="connsiteX2" fmla="*/ 9427 w 537328"/>
                  <a:gd name="connsiteY2" fmla="*/ 352634 h 710853"/>
                  <a:gd name="connsiteX0" fmla="*/ 0 w 537328"/>
                  <a:gd name="connsiteY0" fmla="*/ 836552 h 836552"/>
                  <a:gd name="connsiteX1" fmla="*/ 537328 w 537328"/>
                  <a:gd name="connsiteY1" fmla="*/ 478333 h 836552"/>
                  <a:gd name="connsiteX2" fmla="*/ 9427 w 537328"/>
                  <a:gd name="connsiteY2" fmla="*/ 478333 h 836552"/>
                  <a:gd name="connsiteX0" fmla="*/ 0 w 537328"/>
                  <a:gd name="connsiteY0" fmla="*/ 737239 h 737239"/>
                  <a:gd name="connsiteX1" fmla="*/ 537328 w 537328"/>
                  <a:gd name="connsiteY1" fmla="*/ 379020 h 737239"/>
                  <a:gd name="connsiteX2" fmla="*/ 9427 w 537328"/>
                  <a:gd name="connsiteY2" fmla="*/ 379020 h 737239"/>
                  <a:gd name="connsiteX0" fmla="*/ 527957 w 527957"/>
                  <a:gd name="connsiteY0" fmla="*/ 379020 h 379020"/>
                  <a:gd name="connsiteX1" fmla="*/ 56 w 527957"/>
                  <a:gd name="connsiteY1" fmla="*/ 379020 h 379020"/>
                  <a:gd name="connsiteX0" fmla="*/ 527957 w 527957"/>
                  <a:gd name="connsiteY0" fmla="*/ 390136 h 390136"/>
                  <a:gd name="connsiteX1" fmla="*/ 56 w 527957"/>
                  <a:gd name="connsiteY1" fmla="*/ 390136 h 390136"/>
                  <a:gd name="connsiteX0" fmla="*/ 527901 w 527901"/>
                  <a:gd name="connsiteY0" fmla="*/ 438358 h 438358"/>
                  <a:gd name="connsiteX1" fmla="*/ 0 w 527901"/>
                  <a:gd name="connsiteY1" fmla="*/ 438358 h 438358"/>
                  <a:gd name="connsiteX0" fmla="*/ 527901 w 527901"/>
                  <a:gd name="connsiteY0" fmla="*/ 438358 h 438358"/>
                  <a:gd name="connsiteX1" fmla="*/ 0 w 527901"/>
                  <a:gd name="connsiteY1" fmla="*/ 438358 h 438358"/>
                  <a:gd name="connsiteX2" fmla="*/ 527901 w 527901"/>
                  <a:gd name="connsiteY2" fmla="*/ 438358 h 438358"/>
                </a:gdLst>
                <a:ahLst/>
                <a:cxnLst>
                  <a:cxn ang="0">
                    <a:pos x="connsiteX0" y="connsiteY0"/>
                  </a:cxn>
                  <a:cxn ang="0">
                    <a:pos x="connsiteX1" y="connsiteY1"/>
                  </a:cxn>
                  <a:cxn ang="0">
                    <a:pos x="connsiteX2" y="connsiteY2"/>
                  </a:cxn>
                </a:cxnLst>
                <a:rect l="l" t="t" r="r" b="b"/>
                <a:pathLst>
                  <a:path w="527901" h="438358">
                    <a:moveTo>
                      <a:pt x="527901" y="438358"/>
                    </a:moveTo>
                    <a:cubicBezTo>
                      <a:pt x="520044" y="-139818"/>
                      <a:pt x="3142" y="-152389"/>
                      <a:pt x="0" y="438358"/>
                    </a:cubicBezTo>
                    <a:lnTo>
                      <a:pt x="527901" y="438358"/>
                    </a:lnTo>
                    <a:close/>
                  </a:path>
                </a:pathLst>
              </a:custGeom>
              <a:solidFill>
                <a:schemeClr val="bg1">
                  <a:lumMod val="65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GB" dirty="0"/>
              </a:p>
            </p:txBody>
          </p:sp>
          <p:sp>
            <p:nvSpPr>
              <p:cNvPr id="28" name="Oval 27"/>
              <p:cNvSpPr/>
              <p:nvPr userDrawn="1"/>
            </p:nvSpPr>
            <p:spPr>
              <a:xfrm>
                <a:off x="70701" y="0"/>
                <a:ext cx="386499" cy="386499"/>
              </a:xfrm>
              <a:prstGeom prst="ellipse">
                <a:avLst/>
              </a:prstGeom>
              <a:solidFill>
                <a:schemeClr val="bg1">
                  <a:lumMod val="65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GB" dirty="0"/>
              </a:p>
            </p:txBody>
          </p:sp>
        </p:grpSp>
        <p:grpSp>
          <p:nvGrpSpPr>
            <p:cNvPr id="10" name="Group 9"/>
            <p:cNvGrpSpPr>
              <a:grpSpLocks noChangeAspect="1"/>
            </p:cNvGrpSpPr>
            <p:nvPr userDrawn="1"/>
          </p:nvGrpSpPr>
          <p:grpSpPr>
            <a:xfrm>
              <a:off x="0" y="276225"/>
              <a:ext cx="475615" cy="611505"/>
              <a:chOff x="0" y="0"/>
              <a:chExt cx="527901" cy="688156"/>
            </a:xfrm>
          </p:grpSpPr>
          <p:sp>
            <p:nvSpPr>
              <p:cNvPr id="25" name="Freeform 24"/>
              <p:cNvSpPr/>
              <p:nvPr userDrawn="1"/>
            </p:nvSpPr>
            <p:spPr>
              <a:xfrm>
                <a:off x="0" y="334638"/>
                <a:ext cx="527901" cy="353518"/>
              </a:xfrm>
              <a:custGeom>
                <a:avLst/>
                <a:gdLst>
                  <a:gd name="connsiteX0" fmla="*/ 0 w 537328"/>
                  <a:gd name="connsiteY0" fmla="*/ 377072 h 377072"/>
                  <a:gd name="connsiteX1" fmla="*/ 537328 w 537328"/>
                  <a:gd name="connsiteY1" fmla="*/ 18853 h 377072"/>
                  <a:gd name="connsiteX2" fmla="*/ 9427 w 537328"/>
                  <a:gd name="connsiteY2" fmla="*/ 18853 h 377072"/>
                  <a:gd name="connsiteX3" fmla="*/ 9427 w 537328"/>
                  <a:gd name="connsiteY3" fmla="*/ 0 h 377072"/>
                  <a:gd name="connsiteX0" fmla="*/ 0 w 537328"/>
                  <a:gd name="connsiteY0" fmla="*/ 377072 h 377072"/>
                  <a:gd name="connsiteX1" fmla="*/ 537328 w 537328"/>
                  <a:gd name="connsiteY1" fmla="*/ 18853 h 377072"/>
                  <a:gd name="connsiteX2" fmla="*/ 9427 w 537328"/>
                  <a:gd name="connsiteY2" fmla="*/ 18853 h 377072"/>
                  <a:gd name="connsiteX3" fmla="*/ 9427 w 537328"/>
                  <a:gd name="connsiteY3" fmla="*/ 0 h 377072"/>
                  <a:gd name="connsiteX0" fmla="*/ 0 w 537332"/>
                  <a:gd name="connsiteY0" fmla="*/ 384069 h 384069"/>
                  <a:gd name="connsiteX1" fmla="*/ 537328 w 537332"/>
                  <a:gd name="connsiteY1" fmla="*/ 25850 h 384069"/>
                  <a:gd name="connsiteX2" fmla="*/ 9427 w 537332"/>
                  <a:gd name="connsiteY2" fmla="*/ 25850 h 384069"/>
                  <a:gd name="connsiteX3" fmla="*/ 9427 w 537332"/>
                  <a:gd name="connsiteY3" fmla="*/ 6997 h 384069"/>
                  <a:gd name="connsiteX0" fmla="*/ 0 w 537332"/>
                  <a:gd name="connsiteY0" fmla="*/ 384069 h 384069"/>
                  <a:gd name="connsiteX1" fmla="*/ 537328 w 537332"/>
                  <a:gd name="connsiteY1" fmla="*/ 25850 h 384069"/>
                  <a:gd name="connsiteX2" fmla="*/ 9427 w 537332"/>
                  <a:gd name="connsiteY2" fmla="*/ 25850 h 384069"/>
                  <a:gd name="connsiteX3" fmla="*/ 9427 w 537332"/>
                  <a:gd name="connsiteY3" fmla="*/ 6997 h 384069"/>
                  <a:gd name="connsiteX0" fmla="*/ 0 w 537328"/>
                  <a:gd name="connsiteY0" fmla="*/ 710852 h 710852"/>
                  <a:gd name="connsiteX1" fmla="*/ 537328 w 537328"/>
                  <a:gd name="connsiteY1" fmla="*/ 352633 h 710852"/>
                  <a:gd name="connsiteX2" fmla="*/ 9427 w 537328"/>
                  <a:gd name="connsiteY2" fmla="*/ 352633 h 710852"/>
                  <a:gd name="connsiteX3" fmla="*/ 9427 w 537328"/>
                  <a:gd name="connsiteY3" fmla="*/ 333780 h 710852"/>
                  <a:gd name="connsiteX0" fmla="*/ 0 w 537328"/>
                  <a:gd name="connsiteY0" fmla="*/ 1461154 h 1461154"/>
                  <a:gd name="connsiteX1" fmla="*/ 537328 w 537328"/>
                  <a:gd name="connsiteY1" fmla="*/ 1102935 h 1461154"/>
                  <a:gd name="connsiteX2" fmla="*/ 9427 w 537328"/>
                  <a:gd name="connsiteY2" fmla="*/ 1102935 h 1461154"/>
                  <a:gd name="connsiteX3" fmla="*/ 160256 w 537328"/>
                  <a:gd name="connsiteY3" fmla="*/ 0 h 1461154"/>
                  <a:gd name="connsiteX0" fmla="*/ 0 w 537328"/>
                  <a:gd name="connsiteY0" fmla="*/ 710853 h 710853"/>
                  <a:gd name="connsiteX1" fmla="*/ 537328 w 537328"/>
                  <a:gd name="connsiteY1" fmla="*/ 352634 h 710853"/>
                  <a:gd name="connsiteX2" fmla="*/ 9427 w 537328"/>
                  <a:gd name="connsiteY2" fmla="*/ 352634 h 710853"/>
                  <a:gd name="connsiteX0" fmla="*/ 0 w 537328"/>
                  <a:gd name="connsiteY0" fmla="*/ 836552 h 836552"/>
                  <a:gd name="connsiteX1" fmla="*/ 537328 w 537328"/>
                  <a:gd name="connsiteY1" fmla="*/ 478333 h 836552"/>
                  <a:gd name="connsiteX2" fmla="*/ 9427 w 537328"/>
                  <a:gd name="connsiteY2" fmla="*/ 478333 h 836552"/>
                  <a:gd name="connsiteX0" fmla="*/ 0 w 537328"/>
                  <a:gd name="connsiteY0" fmla="*/ 737239 h 737239"/>
                  <a:gd name="connsiteX1" fmla="*/ 537328 w 537328"/>
                  <a:gd name="connsiteY1" fmla="*/ 379020 h 737239"/>
                  <a:gd name="connsiteX2" fmla="*/ 9427 w 537328"/>
                  <a:gd name="connsiteY2" fmla="*/ 379020 h 737239"/>
                  <a:gd name="connsiteX0" fmla="*/ 527957 w 527957"/>
                  <a:gd name="connsiteY0" fmla="*/ 379020 h 379020"/>
                  <a:gd name="connsiteX1" fmla="*/ 56 w 527957"/>
                  <a:gd name="connsiteY1" fmla="*/ 379020 h 379020"/>
                  <a:gd name="connsiteX0" fmla="*/ 527957 w 527957"/>
                  <a:gd name="connsiteY0" fmla="*/ 390136 h 390136"/>
                  <a:gd name="connsiteX1" fmla="*/ 56 w 527957"/>
                  <a:gd name="connsiteY1" fmla="*/ 390136 h 390136"/>
                  <a:gd name="connsiteX0" fmla="*/ 527901 w 527901"/>
                  <a:gd name="connsiteY0" fmla="*/ 438358 h 438358"/>
                  <a:gd name="connsiteX1" fmla="*/ 0 w 527901"/>
                  <a:gd name="connsiteY1" fmla="*/ 438358 h 438358"/>
                  <a:gd name="connsiteX0" fmla="*/ 527901 w 527901"/>
                  <a:gd name="connsiteY0" fmla="*/ 438358 h 438358"/>
                  <a:gd name="connsiteX1" fmla="*/ 0 w 527901"/>
                  <a:gd name="connsiteY1" fmla="*/ 438358 h 438358"/>
                  <a:gd name="connsiteX2" fmla="*/ 527901 w 527901"/>
                  <a:gd name="connsiteY2" fmla="*/ 438358 h 438358"/>
                </a:gdLst>
                <a:ahLst/>
                <a:cxnLst>
                  <a:cxn ang="0">
                    <a:pos x="connsiteX0" y="connsiteY0"/>
                  </a:cxn>
                  <a:cxn ang="0">
                    <a:pos x="connsiteX1" y="connsiteY1"/>
                  </a:cxn>
                  <a:cxn ang="0">
                    <a:pos x="connsiteX2" y="connsiteY2"/>
                  </a:cxn>
                </a:cxnLst>
                <a:rect l="l" t="t" r="r" b="b"/>
                <a:pathLst>
                  <a:path w="527901" h="438358">
                    <a:moveTo>
                      <a:pt x="527901" y="438358"/>
                    </a:moveTo>
                    <a:cubicBezTo>
                      <a:pt x="520044" y="-139818"/>
                      <a:pt x="3142" y="-152389"/>
                      <a:pt x="0" y="438358"/>
                    </a:cubicBezTo>
                    <a:lnTo>
                      <a:pt x="527901" y="438358"/>
                    </a:lnTo>
                    <a:close/>
                  </a:path>
                </a:pathLst>
              </a:custGeom>
              <a:solidFill>
                <a:schemeClr val="bg1">
                  <a:lumMod val="85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GB" dirty="0"/>
              </a:p>
            </p:txBody>
          </p:sp>
          <p:sp>
            <p:nvSpPr>
              <p:cNvPr id="26" name="Oval 25"/>
              <p:cNvSpPr/>
              <p:nvPr userDrawn="1"/>
            </p:nvSpPr>
            <p:spPr>
              <a:xfrm>
                <a:off x="70701" y="0"/>
                <a:ext cx="386499" cy="386499"/>
              </a:xfrm>
              <a:prstGeom prst="ellipse">
                <a:avLst/>
              </a:prstGeom>
              <a:solidFill>
                <a:schemeClr val="bg1">
                  <a:lumMod val="85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GB" dirty="0"/>
              </a:p>
            </p:txBody>
          </p:sp>
        </p:grpSp>
        <p:grpSp>
          <p:nvGrpSpPr>
            <p:cNvPr id="14" name="Group 13"/>
            <p:cNvGrpSpPr>
              <a:grpSpLocks noChangeAspect="1"/>
            </p:cNvGrpSpPr>
            <p:nvPr userDrawn="1"/>
          </p:nvGrpSpPr>
          <p:grpSpPr>
            <a:xfrm>
              <a:off x="638175" y="28575"/>
              <a:ext cx="475615" cy="611505"/>
              <a:chOff x="0" y="0"/>
              <a:chExt cx="527901" cy="688156"/>
            </a:xfrm>
          </p:grpSpPr>
          <p:sp>
            <p:nvSpPr>
              <p:cNvPr id="23" name="Freeform 22"/>
              <p:cNvSpPr/>
              <p:nvPr userDrawn="1"/>
            </p:nvSpPr>
            <p:spPr>
              <a:xfrm>
                <a:off x="0" y="334638"/>
                <a:ext cx="527901" cy="353518"/>
              </a:xfrm>
              <a:custGeom>
                <a:avLst/>
                <a:gdLst>
                  <a:gd name="connsiteX0" fmla="*/ 0 w 537328"/>
                  <a:gd name="connsiteY0" fmla="*/ 377072 h 377072"/>
                  <a:gd name="connsiteX1" fmla="*/ 537328 w 537328"/>
                  <a:gd name="connsiteY1" fmla="*/ 18853 h 377072"/>
                  <a:gd name="connsiteX2" fmla="*/ 9427 w 537328"/>
                  <a:gd name="connsiteY2" fmla="*/ 18853 h 377072"/>
                  <a:gd name="connsiteX3" fmla="*/ 9427 w 537328"/>
                  <a:gd name="connsiteY3" fmla="*/ 0 h 377072"/>
                  <a:gd name="connsiteX0" fmla="*/ 0 w 537328"/>
                  <a:gd name="connsiteY0" fmla="*/ 377072 h 377072"/>
                  <a:gd name="connsiteX1" fmla="*/ 537328 w 537328"/>
                  <a:gd name="connsiteY1" fmla="*/ 18853 h 377072"/>
                  <a:gd name="connsiteX2" fmla="*/ 9427 w 537328"/>
                  <a:gd name="connsiteY2" fmla="*/ 18853 h 377072"/>
                  <a:gd name="connsiteX3" fmla="*/ 9427 w 537328"/>
                  <a:gd name="connsiteY3" fmla="*/ 0 h 377072"/>
                  <a:gd name="connsiteX0" fmla="*/ 0 w 537332"/>
                  <a:gd name="connsiteY0" fmla="*/ 384069 h 384069"/>
                  <a:gd name="connsiteX1" fmla="*/ 537328 w 537332"/>
                  <a:gd name="connsiteY1" fmla="*/ 25850 h 384069"/>
                  <a:gd name="connsiteX2" fmla="*/ 9427 w 537332"/>
                  <a:gd name="connsiteY2" fmla="*/ 25850 h 384069"/>
                  <a:gd name="connsiteX3" fmla="*/ 9427 w 537332"/>
                  <a:gd name="connsiteY3" fmla="*/ 6997 h 384069"/>
                  <a:gd name="connsiteX0" fmla="*/ 0 w 537332"/>
                  <a:gd name="connsiteY0" fmla="*/ 384069 h 384069"/>
                  <a:gd name="connsiteX1" fmla="*/ 537328 w 537332"/>
                  <a:gd name="connsiteY1" fmla="*/ 25850 h 384069"/>
                  <a:gd name="connsiteX2" fmla="*/ 9427 w 537332"/>
                  <a:gd name="connsiteY2" fmla="*/ 25850 h 384069"/>
                  <a:gd name="connsiteX3" fmla="*/ 9427 w 537332"/>
                  <a:gd name="connsiteY3" fmla="*/ 6997 h 384069"/>
                  <a:gd name="connsiteX0" fmla="*/ 0 w 537328"/>
                  <a:gd name="connsiteY0" fmla="*/ 710852 h 710852"/>
                  <a:gd name="connsiteX1" fmla="*/ 537328 w 537328"/>
                  <a:gd name="connsiteY1" fmla="*/ 352633 h 710852"/>
                  <a:gd name="connsiteX2" fmla="*/ 9427 w 537328"/>
                  <a:gd name="connsiteY2" fmla="*/ 352633 h 710852"/>
                  <a:gd name="connsiteX3" fmla="*/ 9427 w 537328"/>
                  <a:gd name="connsiteY3" fmla="*/ 333780 h 710852"/>
                  <a:gd name="connsiteX0" fmla="*/ 0 w 537328"/>
                  <a:gd name="connsiteY0" fmla="*/ 1461154 h 1461154"/>
                  <a:gd name="connsiteX1" fmla="*/ 537328 w 537328"/>
                  <a:gd name="connsiteY1" fmla="*/ 1102935 h 1461154"/>
                  <a:gd name="connsiteX2" fmla="*/ 9427 w 537328"/>
                  <a:gd name="connsiteY2" fmla="*/ 1102935 h 1461154"/>
                  <a:gd name="connsiteX3" fmla="*/ 160256 w 537328"/>
                  <a:gd name="connsiteY3" fmla="*/ 0 h 1461154"/>
                  <a:gd name="connsiteX0" fmla="*/ 0 w 537328"/>
                  <a:gd name="connsiteY0" fmla="*/ 710853 h 710853"/>
                  <a:gd name="connsiteX1" fmla="*/ 537328 w 537328"/>
                  <a:gd name="connsiteY1" fmla="*/ 352634 h 710853"/>
                  <a:gd name="connsiteX2" fmla="*/ 9427 w 537328"/>
                  <a:gd name="connsiteY2" fmla="*/ 352634 h 710853"/>
                  <a:gd name="connsiteX0" fmla="*/ 0 w 537328"/>
                  <a:gd name="connsiteY0" fmla="*/ 836552 h 836552"/>
                  <a:gd name="connsiteX1" fmla="*/ 537328 w 537328"/>
                  <a:gd name="connsiteY1" fmla="*/ 478333 h 836552"/>
                  <a:gd name="connsiteX2" fmla="*/ 9427 w 537328"/>
                  <a:gd name="connsiteY2" fmla="*/ 478333 h 836552"/>
                  <a:gd name="connsiteX0" fmla="*/ 0 w 537328"/>
                  <a:gd name="connsiteY0" fmla="*/ 737239 h 737239"/>
                  <a:gd name="connsiteX1" fmla="*/ 537328 w 537328"/>
                  <a:gd name="connsiteY1" fmla="*/ 379020 h 737239"/>
                  <a:gd name="connsiteX2" fmla="*/ 9427 w 537328"/>
                  <a:gd name="connsiteY2" fmla="*/ 379020 h 737239"/>
                  <a:gd name="connsiteX0" fmla="*/ 527957 w 527957"/>
                  <a:gd name="connsiteY0" fmla="*/ 379020 h 379020"/>
                  <a:gd name="connsiteX1" fmla="*/ 56 w 527957"/>
                  <a:gd name="connsiteY1" fmla="*/ 379020 h 379020"/>
                  <a:gd name="connsiteX0" fmla="*/ 527957 w 527957"/>
                  <a:gd name="connsiteY0" fmla="*/ 390136 h 390136"/>
                  <a:gd name="connsiteX1" fmla="*/ 56 w 527957"/>
                  <a:gd name="connsiteY1" fmla="*/ 390136 h 390136"/>
                  <a:gd name="connsiteX0" fmla="*/ 527901 w 527901"/>
                  <a:gd name="connsiteY0" fmla="*/ 438358 h 438358"/>
                  <a:gd name="connsiteX1" fmla="*/ 0 w 527901"/>
                  <a:gd name="connsiteY1" fmla="*/ 438358 h 438358"/>
                  <a:gd name="connsiteX0" fmla="*/ 527901 w 527901"/>
                  <a:gd name="connsiteY0" fmla="*/ 438358 h 438358"/>
                  <a:gd name="connsiteX1" fmla="*/ 0 w 527901"/>
                  <a:gd name="connsiteY1" fmla="*/ 438358 h 438358"/>
                  <a:gd name="connsiteX2" fmla="*/ 527901 w 527901"/>
                  <a:gd name="connsiteY2" fmla="*/ 438358 h 438358"/>
                </a:gdLst>
                <a:ahLst/>
                <a:cxnLst>
                  <a:cxn ang="0">
                    <a:pos x="connsiteX0" y="connsiteY0"/>
                  </a:cxn>
                  <a:cxn ang="0">
                    <a:pos x="connsiteX1" y="connsiteY1"/>
                  </a:cxn>
                  <a:cxn ang="0">
                    <a:pos x="connsiteX2" y="connsiteY2"/>
                  </a:cxn>
                </a:cxnLst>
                <a:rect l="l" t="t" r="r" b="b"/>
                <a:pathLst>
                  <a:path w="527901" h="438358">
                    <a:moveTo>
                      <a:pt x="527901" y="438358"/>
                    </a:moveTo>
                    <a:cubicBezTo>
                      <a:pt x="520044" y="-139818"/>
                      <a:pt x="3142" y="-152389"/>
                      <a:pt x="0" y="438358"/>
                    </a:cubicBezTo>
                    <a:lnTo>
                      <a:pt x="527901" y="438358"/>
                    </a:lnTo>
                    <a:close/>
                  </a:path>
                </a:pathLst>
              </a:custGeom>
              <a:solidFill>
                <a:schemeClr val="bg1">
                  <a:lumMod val="85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GB" dirty="0"/>
              </a:p>
            </p:txBody>
          </p:sp>
          <p:sp>
            <p:nvSpPr>
              <p:cNvPr id="24" name="Oval 23"/>
              <p:cNvSpPr/>
              <p:nvPr userDrawn="1"/>
            </p:nvSpPr>
            <p:spPr>
              <a:xfrm>
                <a:off x="70701" y="0"/>
                <a:ext cx="386499" cy="386499"/>
              </a:xfrm>
              <a:prstGeom prst="ellipse">
                <a:avLst/>
              </a:prstGeom>
              <a:solidFill>
                <a:schemeClr val="bg1">
                  <a:lumMod val="85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GB" dirty="0"/>
              </a:p>
            </p:txBody>
          </p:sp>
        </p:grpSp>
        <p:grpSp>
          <p:nvGrpSpPr>
            <p:cNvPr id="15" name="Group 14"/>
            <p:cNvGrpSpPr>
              <a:grpSpLocks noChangeAspect="1"/>
            </p:cNvGrpSpPr>
            <p:nvPr userDrawn="1"/>
          </p:nvGrpSpPr>
          <p:grpSpPr>
            <a:xfrm>
              <a:off x="952500" y="361950"/>
              <a:ext cx="475615" cy="611505"/>
              <a:chOff x="0" y="0"/>
              <a:chExt cx="527901" cy="688156"/>
            </a:xfrm>
          </p:grpSpPr>
          <p:sp>
            <p:nvSpPr>
              <p:cNvPr id="21" name="Freeform 20"/>
              <p:cNvSpPr/>
              <p:nvPr userDrawn="1"/>
            </p:nvSpPr>
            <p:spPr>
              <a:xfrm>
                <a:off x="0" y="334638"/>
                <a:ext cx="527901" cy="353518"/>
              </a:xfrm>
              <a:custGeom>
                <a:avLst/>
                <a:gdLst>
                  <a:gd name="connsiteX0" fmla="*/ 0 w 537328"/>
                  <a:gd name="connsiteY0" fmla="*/ 377072 h 377072"/>
                  <a:gd name="connsiteX1" fmla="*/ 537328 w 537328"/>
                  <a:gd name="connsiteY1" fmla="*/ 18853 h 377072"/>
                  <a:gd name="connsiteX2" fmla="*/ 9427 w 537328"/>
                  <a:gd name="connsiteY2" fmla="*/ 18853 h 377072"/>
                  <a:gd name="connsiteX3" fmla="*/ 9427 w 537328"/>
                  <a:gd name="connsiteY3" fmla="*/ 0 h 377072"/>
                  <a:gd name="connsiteX0" fmla="*/ 0 w 537328"/>
                  <a:gd name="connsiteY0" fmla="*/ 377072 h 377072"/>
                  <a:gd name="connsiteX1" fmla="*/ 537328 w 537328"/>
                  <a:gd name="connsiteY1" fmla="*/ 18853 h 377072"/>
                  <a:gd name="connsiteX2" fmla="*/ 9427 w 537328"/>
                  <a:gd name="connsiteY2" fmla="*/ 18853 h 377072"/>
                  <a:gd name="connsiteX3" fmla="*/ 9427 w 537328"/>
                  <a:gd name="connsiteY3" fmla="*/ 0 h 377072"/>
                  <a:gd name="connsiteX0" fmla="*/ 0 w 537332"/>
                  <a:gd name="connsiteY0" fmla="*/ 384069 h 384069"/>
                  <a:gd name="connsiteX1" fmla="*/ 537328 w 537332"/>
                  <a:gd name="connsiteY1" fmla="*/ 25850 h 384069"/>
                  <a:gd name="connsiteX2" fmla="*/ 9427 w 537332"/>
                  <a:gd name="connsiteY2" fmla="*/ 25850 h 384069"/>
                  <a:gd name="connsiteX3" fmla="*/ 9427 w 537332"/>
                  <a:gd name="connsiteY3" fmla="*/ 6997 h 384069"/>
                  <a:gd name="connsiteX0" fmla="*/ 0 w 537332"/>
                  <a:gd name="connsiteY0" fmla="*/ 384069 h 384069"/>
                  <a:gd name="connsiteX1" fmla="*/ 537328 w 537332"/>
                  <a:gd name="connsiteY1" fmla="*/ 25850 h 384069"/>
                  <a:gd name="connsiteX2" fmla="*/ 9427 w 537332"/>
                  <a:gd name="connsiteY2" fmla="*/ 25850 h 384069"/>
                  <a:gd name="connsiteX3" fmla="*/ 9427 w 537332"/>
                  <a:gd name="connsiteY3" fmla="*/ 6997 h 384069"/>
                  <a:gd name="connsiteX0" fmla="*/ 0 w 537328"/>
                  <a:gd name="connsiteY0" fmla="*/ 710852 h 710852"/>
                  <a:gd name="connsiteX1" fmla="*/ 537328 w 537328"/>
                  <a:gd name="connsiteY1" fmla="*/ 352633 h 710852"/>
                  <a:gd name="connsiteX2" fmla="*/ 9427 w 537328"/>
                  <a:gd name="connsiteY2" fmla="*/ 352633 h 710852"/>
                  <a:gd name="connsiteX3" fmla="*/ 9427 w 537328"/>
                  <a:gd name="connsiteY3" fmla="*/ 333780 h 710852"/>
                  <a:gd name="connsiteX0" fmla="*/ 0 w 537328"/>
                  <a:gd name="connsiteY0" fmla="*/ 1461154 h 1461154"/>
                  <a:gd name="connsiteX1" fmla="*/ 537328 w 537328"/>
                  <a:gd name="connsiteY1" fmla="*/ 1102935 h 1461154"/>
                  <a:gd name="connsiteX2" fmla="*/ 9427 w 537328"/>
                  <a:gd name="connsiteY2" fmla="*/ 1102935 h 1461154"/>
                  <a:gd name="connsiteX3" fmla="*/ 160256 w 537328"/>
                  <a:gd name="connsiteY3" fmla="*/ 0 h 1461154"/>
                  <a:gd name="connsiteX0" fmla="*/ 0 w 537328"/>
                  <a:gd name="connsiteY0" fmla="*/ 710853 h 710853"/>
                  <a:gd name="connsiteX1" fmla="*/ 537328 w 537328"/>
                  <a:gd name="connsiteY1" fmla="*/ 352634 h 710853"/>
                  <a:gd name="connsiteX2" fmla="*/ 9427 w 537328"/>
                  <a:gd name="connsiteY2" fmla="*/ 352634 h 710853"/>
                  <a:gd name="connsiteX0" fmla="*/ 0 w 537328"/>
                  <a:gd name="connsiteY0" fmla="*/ 836552 h 836552"/>
                  <a:gd name="connsiteX1" fmla="*/ 537328 w 537328"/>
                  <a:gd name="connsiteY1" fmla="*/ 478333 h 836552"/>
                  <a:gd name="connsiteX2" fmla="*/ 9427 w 537328"/>
                  <a:gd name="connsiteY2" fmla="*/ 478333 h 836552"/>
                  <a:gd name="connsiteX0" fmla="*/ 0 w 537328"/>
                  <a:gd name="connsiteY0" fmla="*/ 737239 h 737239"/>
                  <a:gd name="connsiteX1" fmla="*/ 537328 w 537328"/>
                  <a:gd name="connsiteY1" fmla="*/ 379020 h 737239"/>
                  <a:gd name="connsiteX2" fmla="*/ 9427 w 537328"/>
                  <a:gd name="connsiteY2" fmla="*/ 379020 h 737239"/>
                  <a:gd name="connsiteX0" fmla="*/ 527957 w 527957"/>
                  <a:gd name="connsiteY0" fmla="*/ 379020 h 379020"/>
                  <a:gd name="connsiteX1" fmla="*/ 56 w 527957"/>
                  <a:gd name="connsiteY1" fmla="*/ 379020 h 379020"/>
                  <a:gd name="connsiteX0" fmla="*/ 527957 w 527957"/>
                  <a:gd name="connsiteY0" fmla="*/ 390136 h 390136"/>
                  <a:gd name="connsiteX1" fmla="*/ 56 w 527957"/>
                  <a:gd name="connsiteY1" fmla="*/ 390136 h 390136"/>
                  <a:gd name="connsiteX0" fmla="*/ 527901 w 527901"/>
                  <a:gd name="connsiteY0" fmla="*/ 438358 h 438358"/>
                  <a:gd name="connsiteX1" fmla="*/ 0 w 527901"/>
                  <a:gd name="connsiteY1" fmla="*/ 438358 h 438358"/>
                  <a:gd name="connsiteX0" fmla="*/ 527901 w 527901"/>
                  <a:gd name="connsiteY0" fmla="*/ 438358 h 438358"/>
                  <a:gd name="connsiteX1" fmla="*/ 0 w 527901"/>
                  <a:gd name="connsiteY1" fmla="*/ 438358 h 438358"/>
                  <a:gd name="connsiteX2" fmla="*/ 527901 w 527901"/>
                  <a:gd name="connsiteY2" fmla="*/ 438358 h 438358"/>
                </a:gdLst>
                <a:ahLst/>
                <a:cxnLst>
                  <a:cxn ang="0">
                    <a:pos x="connsiteX0" y="connsiteY0"/>
                  </a:cxn>
                  <a:cxn ang="0">
                    <a:pos x="connsiteX1" y="connsiteY1"/>
                  </a:cxn>
                  <a:cxn ang="0">
                    <a:pos x="connsiteX2" y="connsiteY2"/>
                  </a:cxn>
                </a:cxnLst>
                <a:rect l="l" t="t" r="r" b="b"/>
                <a:pathLst>
                  <a:path w="527901" h="438358">
                    <a:moveTo>
                      <a:pt x="527901" y="438358"/>
                    </a:moveTo>
                    <a:cubicBezTo>
                      <a:pt x="520044" y="-139818"/>
                      <a:pt x="3142" y="-152389"/>
                      <a:pt x="0" y="438358"/>
                    </a:cubicBezTo>
                    <a:lnTo>
                      <a:pt x="527901" y="438358"/>
                    </a:lnTo>
                    <a:close/>
                  </a:path>
                </a:pathLst>
              </a:custGeom>
              <a:solidFill>
                <a:schemeClr val="bg1">
                  <a:lumMod val="65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GB" dirty="0"/>
              </a:p>
            </p:txBody>
          </p:sp>
          <p:sp>
            <p:nvSpPr>
              <p:cNvPr id="22" name="Oval 21"/>
              <p:cNvSpPr/>
              <p:nvPr userDrawn="1"/>
            </p:nvSpPr>
            <p:spPr>
              <a:xfrm>
                <a:off x="70701" y="0"/>
                <a:ext cx="386499" cy="386499"/>
              </a:xfrm>
              <a:prstGeom prst="ellipse">
                <a:avLst/>
              </a:prstGeom>
              <a:solidFill>
                <a:schemeClr val="bg1">
                  <a:lumMod val="65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GB" dirty="0"/>
              </a:p>
            </p:txBody>
          </p:sp>
        </p:grpSp>
        <p:grpSp>
          <p:nvGrpSpPr>
            <p:cNvPr id="17" name="Group 16"/>
            <p:cNvGrpSpPr>
              <a:grpSpLocks noChangeAspect="1"/>
            </p:cNvGrpSpPr>
            <p:nvPr userDrawn="1"/>
          </p:nvGrpSpPr>
          <p:grpSpPr>
            <a:xfrm>
              <a:off x="342900" y="342900"/>
              <a:ext cx="475615" cy="611505"/>
              <a:chOff x="0" y="0"/>
              <a:chExt cx="527901" cy="688156"/>
            </a:xfrm>
          </p:grpSpPr>
          <p:sp>
            <p:nvSpPr>
              <p:cNvPr id="19" name="Freeform 18"/>
              <p:cNvSpPr/>
              <p:nvPr userDrawn="1"/>
            </p:nvSpPr>
            <p:spPr>
              <a:xfrm>
                <a:off x="0" y="334638"/>
                <a:ext cx="527901" cy="353518"/>
              </a:xfrm>
              <a:custGeom>
                <a:avLst/>
                <a:gdLst>
                  <a:gd name="connsiteX0" fmla="*/ 0 w 537328"/>
                  <a:gd name="connsiteY0" fmla="*/ 377072 h 377072"/>
                  <a:gd name="connsiteX1" fmla="*/ 537328 w 537328"/>
                  <a:gd name="connsiteY1" fmla="*/ 18853 h 377072"/>
                  <a:gd name="connsiteX2" fmla="*/ 9427 w 537328"/>
                  <a:gd name="connsiteY2" fmla="*/ 18853 h 377072"/>
                  <a:gd name="connsiteX3" fmla="*/ 9427 w 537328"/>
                  <a:gd name="connsiteY3" fmla="*/ 0 h 377072"/>
                  <a:gd name="connsiteX0" fmla="*/ 0 w 537328"/>
                  <a:gd name="connsiteY0" fmla="*/ 377072 h 377072"/>
                  <a:gd name="connsiteX1" fmla="*/ 537328 w 537328"/>
                  <a:gd name="connsiteY1" fmla="*/ 18853 h 377072"/>
                  <a:gd name="connsiteX2" fmla="*/ 9427 w 537328"/>
                  <a:gd name="connsiteY2" fmla="*/ 18853 h 377072"/>
                  <a:gd name="connsiteX3" fmla="*/ 9427 w 537328"/>
                  <a:gd name="connsiteY3" fmla="*/ 0 h 377072"/>
                  <a:gd name="connsiteX0" fmla="*/ 0 w 537332"/>
                  <a:gd name="connsiteY0" fmla="*/ 384069 h 384069"/>
                  <a:gd name="connsiteX1" fmla="*/ 537328 w 537332"/>
                  <a:gd name="connsiteY1" fmla="*/ 25850 h 384069"/>
                  <a:gd name="connsiteX2" fmla="*/ 9427 w 537332"/>
                  <a:gd name="connsiteY2" fmla="*/ 25850 h 384069"/>
                  <a:gd name="connsiteX3" fmla="*/ 9427 w 537332"/>
                  <a:gd name="connsiteY3" fmla="*/ 6997 h 384069"/>
                  <a:gd name="connsiteX0" fmla="*/ 0 w 537332"/>
                  <a:gd name="connsiteY0" fmla="*/ 384069 h 384069"/>
                  <a:gd name="connsiteX1" fmla="*/ 537328 w 537332"/>
                  <a:gd name="connsiteY1" fmla="*/ 25850 h 384069"/>
                  <a:gd name="connsiteX2" fmla="*/ 9427 w 537332"/>
                  <a:gd name="connsiteY2" fmla="*/ 25850 h 384069"/>
                  <a:gd name="connsiteX3" fmla="*/ 9427 w 537332"/>
                  <a:gd name="connsiteY3" fmla="*/ 6997 h 384069"/>
                  <a:gd name="connsiteX0" fmla="*/ 0 w 537328"/>
                  <a:gd name="connsiteY0" fmla="*/ 710852 h 710852"/>
                  <a:gd name="connsiteX1" fmla="*/ 537328 w 537328"/>
                  <a:gd name="connsiteY1" fmla="*/ 352633 h 710852"/>
                  <a:gd name="connsiteX2" fmla="*/ 9427 w 537328"/>
                  <a:gd name="connsiteY2" fmla="*/ 352633 h 710852"/>
                  <a:gd name="connsiteX3" fmla="*/ 9427 w 537328"/>
                  <a:gd name="connsiteY3" fmla="*/ 333780 h 710852"/>
                  <a:gd name="connsiteX0" fmla="*/ 0 w 537328"/>
                  <a:gd name="connsiteY0" fmla="*/ 1461154 h 1461154"/>
                  <a:gd name="connsiteX1" fmla="*/ 537328 w 537328"/>
                  <a:gd name="connsiteY1" fmla="*/ 1102935 h 1461154"/>
                  <a:gd name="connsiteX2" fmla="*/ 9427 w 537328"/>
                  <a:gd name="connsiteY2" fmla="*/ 1102935 h 1461154"/>
                  <a:gd name="connsiteX3" fmla="*/ 160256 w 537328"/>
                  <a:gd name="connsiteY3" fmla="*/ 0 h 1461154"/>
                  <a:gd name="connsiteX0" fmla="*/ 0 w 537328"/>
                  <a:gd name="connsiteY0" fmla="*/ 710853 h 710853"/>
                  <a:gd name="connsiteX1" fmla="*/ 537328 w 537328"/>
                  <a:gd name="connsiteY1" fmla="*/ 352634 h 710853"/>
                  <a:gd name="connsiteX2" fmla="*/ 9427 w 537328"/>
                  <a:gd name="connsiteY2" fmla="*/ 352634 h 710853"/>
                  <a:gd name="connsiteX0" fmla="*/ 0 w 537328"/>
                  <a:gd name="connsiteY0" fmla="*/ 836552 h 836552"/>
                  <a:gd name="connsiteX1" fmla="*/ 537328 w 537328"/>
                  <a:gd name="connsiteY1" fmla="*/ 478333 h 836552"/>
                  <a:gd name="connsiteX2" fmla="*/ 9427 w 537328"/>
                  <a:gd name="connsiteY2" fmla="*/ 478333 h 836552"/>
                  <a:gd name="connsiteX0" fmla="*/ 0 w 537328"/>
                  <a:gd name="connsiteY0" fmla="*/ 737239 h 737239"/>
                  <a:gd name="connsiteX1" fmla="*/ 537328 w 537328"/>
                  <a:gd name="connsiteY1" fmla="*/ 379020 h 737239"/>
                  <a:gd name="connsiteX2" fmla="*/ 9427 w 537328"/>
                  <a:gd name="connsiteY2" fmla="*/ 379020 h 737239"/>
                  <a:gd name="connsiteX0" fmla="*/ 527957 w 527957"/>
                  <a:gd name="connsiteY0" fmla="*/ 379020 h 379020"/>
                  <a:gd name="connsiteX1" fmla="*/ 56 w 527957"/>
                  <a:gd name="connsiteY1" fmla="*/ 379020 h 379020"/>
                  <a:gd name="connsiteX0" fmla="*/ 527957 w 527957"/>
                  <a:gd name="connsiteY0" fmla="*/ 390136 h 390136"/>
                  <a:gd name="connsiteX1" fmla="*/ 56 w 527957"/>
                  <a:gd name="connsiteY1" fmla="*/ 390136 h 390136"/>
                  <a:gd name="connsiteX0" fmla="*/ 527901 w 527901"/>
                  <a:gd name="connsiteY0" fmla="*/ 438358 h 438358"/>
                  <a:gd name="connsiteX1" fmla="*/ 0 w 527901"/>
                  <a:gd name="connsiteY1" fmla="*/ 438358 h 438358"/>
                  <a:gd name="connsiteX0" fmla="*/ 527901 w 527901"/>
                  <a:gd name="connsiteY0" fmla="*/ 438358 h 438358"/>
                  <a:gd name="connsiteX1" fmla="*/ 0 w 527901"/>
                  <a:gd name="connsiteY1" fmla="*/ 438358 h 438358"/>
                  <a:gd name="connsiteX2" fmla="*/ 527901 w 527901"/>
                  <a:gd name="connsiteY2" fmla="*/ 438358 h 438358"/>
                </a:gdLst>
                <a:ahLst/>
                <a:cxnLst>
                  <a:cxn ang="0">
                    <a:pos x="connsiteX0" y="connsiteY0"/>
                  </a:cxn>
                  <a:cxn ang="0">
                    <a:pos x="connsiteX1" y="connsiteY1"/>
                  </a:cxn>
                  <a:cxn ang="0">
                    <a:pos x="connsiteX2" y="connsiteY2"/>
                  </a:cxn>
                </a:cxnLst>
                <a:rect l="l" t="t" r="r" b="b"/>
                <a:pathLst>
                  <a:path w="527901" h="438358">
                    <a:moveTo>
                      <a:pt x="527901" y="438358"/>
                    </a:moveTo>
                    <a:cubicBezTo>
                      <a:pt x="520044" y="-139818"/>
                      <a:pt x="3142" y="-152389"/>
                      <a:pt x="0" y="438358"/>
                    </a:cubicBezTo>
                    <a:lnTo>
                      <a:pt x="527901" y="438358"/>
                    </a:lnTo>
                    <a:close/>
                  </a:path>
                </a:pathLst>
              </a:custGeom>
              <a:solidFill>
                <a:schemeClr val="bg1">
                  <a:lumMod val="95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GB" dirty="0"/>
              </a:p>
            </p:txBody>
          </p:sp>
          <p:sp>
            <p:nvSpPr>
              <p:cNvPr id="20" name="Oval 19"/>
              <p:cNvSpPr/>
              <p:nvPr userDrawn="1"/>
            </p:nvSpPr>
            <p:spPr>
              <a:xfrm>
                <a:off x="70701" y="0"/>
                <a:ext cx="386499" cy="386499"/>
              </a:xfrm>
              <a:prstGeom prst="ellipse">
                <a:avLst/>
              </a:prstGeom>
              <a:solidFill>
                <a:schemeClr val="bg1">
                  <a:lumMod val="95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GB" dirty="0"/>
              </a:p>
            </p:txBody>
          </p:sp>
        </p:grpSp>
      </p:grpSp>
      <p:sp>
        <p:nvSpPr>
          <p:cNvPr id="2" name="Rounded Rectangular Callout 1"/>
          <p:cNvSpPr/>
          <p:nvPr/>
        </p:nvSpPr>
        <p:spPr>
          <a:xfrm>
            <a:off x="595592" y="1677210"/>
            <a:ext cx="2863600" cy="1336530"/>
          </a:xfrm>
          <a:prstGeom prst="wedgeRoundRectCallout">
            <a:avLst>
              <a:gd name="adj1" fmla="val 54027"/>
              <a:gd name="adj2" fmla="val 75907"/>
              <a:gd name="adj3" fmla="val 16667"/>
            </a:avLst>
          </a:prstGeom>
          <a:solidFill>
            <a:srgbClr val="FAFAEA"/>
          </a:solid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b="1"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Evie:</a:t>
            </a:r>
            <a:r>
              <a:rPr lang="en-GB"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 The diagram shows what an atom really looks like.</a:t>
            </a:r>
          </a:p>
        </p:txBody>
      </p:sp>
      <p:sp>
        <p:nvSpPr>
          <p:cNvPr id="29" name="Rounded Rectangular Callout 28"/>
          <p:cNvSpPr/>
          <p:nvPr/>
        </p:nvSpPr>
        <p:spPr>
          <a:xfrm>
            <a:off x="5105607" y="5072765"/>
            <a:ext cx="3486301" cy="953580"/>
          </a:xfrm>
          <a:prstGeom prst="wedgeRoundRectCallout">
            <a:avLst>
              <a:gd name="adj1" fmla="val -29435"/>
              <a:gd name="adj2" fmla="val -100505"/>
              <a:gd name="adj3" fmla="val 16667"/>
            </a:avLst>
          </a:prstGeom>
          <a:solidFill>
            <a:srgbClr val="FAFAEA"/>
          </a:solid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b="1"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Leo:</a:t>
            </a:r>
            <a:r>
              <a:rPr lang="en-GB"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 The diagram shows what scientists think is the structure of an atom.</a:t>
            </a:r>
          </a:p>
        </p:txBody>
      </p:sp>
      <p:sp>
        <p:nvSpPr>
          <p:cNvPr id="30" name="Rounded Rectangular Callout 29"/>
          <p:cNvSpPr/>
          <p:nvPr/>
        </p:nvSpPr>
        <p:spPr>
          <a:xfrm>
            <a:off x="6323163" y="2916009"/>
            <a:ext cx="2392726" cy="1578634"/>
          </a:xfrm>
          <a:prstGeom prst="wedgeRoundRectCallout">
            <a:avLst>
              <a:gd name="adj1" fmla="val -75375"/>
              <a:gd name="adj2" fmla="val 5122"/>
              <a:gd name="adj3" fmla="val 16667"/>
            </a:avLst>
          </a:prstGeom>
          <a:solidFill>
            <a:srgbClr val="FAFAEA"/>
          </a:solid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b="1"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Libby:</a:t>
            </a:r>
            <a:r>
              <a:rPr lang="en-GB"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 The nucleus is protected by the electron shells.</a:t>
            </a:r>
          </a:p>
        </p:txBody>
      </p:sp>
      <p:sp>
        <p:nvSpPr>
          <p:cNvPr id="31" name="Rounded Rectangular Callout 30"/>
          <p:cNvSpPr/>
          <p:nvPr/>
        </p:nvSpPr>
        <p:spPr>
          <a:xfrm>
            <a:off x="345870" y="3539837"/>
            <a:ext cx="2519271" cy="1578634"/>
          </a:xfrm>
          <a:prstGeom prst="wedgeRoundRectCallout">
            <a:avLst>
              <a:gd name="adj1" fmla="val 71209"/>
              <a:gd name="adj2" fmla="val -32035"/>
              <a:gd name="adj3" fmla="val 16667"/>
            </a:avLst>
          </a:prstGeom>
          <a:solidFill>
            <a:srgbClr val="FAFAEA"/>
          </a:solid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b="1"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Jasmine:</a:t>
            </a:r>
            <a:r>
              <a:rPr lang="en-GB"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 The diagram is a tool to help you to work out things about atoms.</a:t>
            </a:r>
          </a:p>
        </p:txBody>
      </p:sp>
      <p:sp>
        <p:nvSpPr>
          <p:cNvPr id="32" name="Rounded Rectangular Callout 31"/>
          <p:cNvSpPr/>
          <p:nvPr/>
        </p:nvSpPr>
        <p:spPr>
          <a:xfrm>
            <a:off x="3966366" y="1469116"/>
            <a:ext cx="3145795" cy="826702"/>
          </a:xfrm>
          <a:prstGeom prst="wedgeRoundRectCallout">
            <a:avLst>
              <a:gd name="adj1" fmla="val -26616"/>
              <a:gd name="adj2" fmla="val 89457"/>
              <a:gd name="adj3" fmla="val 16667"/>
            </a:avLst>
          </a:prstGeom>
          <a:solidFill>
            <a:srgbClr val="FAFAEA"/>
          </a:solid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b="1"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Toby:</a:t>
            </a:r>
            <a:r>
              <a:rPr lang="en-GB"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 The big circles are the shells.</a:t>
            </a:r>
          </a:p>
        </p:txBody>
      </p:sp>
      <p:sp>
        <p:nvSpPr>
          <p:cNvPr id="33" name="Text Placeholder 3"/>
          <p:cNvSpPr txBox="1">
            <a:spLocks/>
          </p:cNvSpPr>
          <p:nvPr/>
        </p:nvSpPr>
        <p:spPr>
          <a:xfrm>
            <a:off x="354604" y="832586"/>
            <a:ext cx="8193803" cy="892698"/>
          </a:xfrm>
          <a:prstGeom prst="rect">
            <a:avLst/>
          </a:prstGeom>
        </p:spPr>
        <p:txBody>
          <a:bodyPr/>
          <a:lstStyle>
            <a:lvl1pPr marL="0" indent="0" algn="l" defTabSz="914400" rtl="0" eaLnBrk="1" latinLnBrk="0" hangingPunct="1">
              <a:spcBef>
                <a:spcPct val="20000"/>
              </a:spcBef>
              <a:buFont typeface="+mj-lt"/>
              <a:buNone/>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1pPr>
            <a:lvl2pPr marL="971550" indent="-514350" algn="l" defTabSz="914400" rtl="0" eaLnBrk="1" latinLnBrk="0" hangingPunct="1">
              <a:spcBef>
                <a:spcPct val="20000"/>
              </a:spcBef>
              <a:buFont typeface="Arial" panose="020B0604020202020204" pitchFamily="34" charset="0"/>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2pPr>
            <a:lvl3pPr marL="1485900" indent="-571500" algn="l" defTabSz="914400" rtl="0" eaLnBrk="1" latinLnBrk="0" hangingPunct="1">
              <a:spcBef>
                <a:spcPct val="20000"/>
              </a:spcBef>
              <a:buFont typeface="Courier New" panose="02070309020205020404" pitchFamily="49" charset="0"/>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3pPr>
            <a:lvl4pPr marL="1974850" indent="-539750" algn="l" defTabSz="914400" rtl="0" eaLnBrk="1" latinLnBrk="0" hangingPunct="1">
              <a:spcBef>
                <a:spcPct val="20000"/>
              </a:spcBef>
              <a:buFont typeface="Wingdings" panose="05000000000000000000" pitchFamily="2" charset="2"/>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4pPr>
            <a:lvl5pPr marL="2514600" indent="-539750" algn="l" defTabSz="914400" rtl="0" eaLnBrk="1" latinLnBrk="0" hangingPunct="1">
              <a:spcBef>
                <a:spcPct val="20000"/>
              </a:spcBef>
              <a:buFont typeface="Courier New" panose="02070309020205020404" pitchFamily="49" charset="0"/>
              <a:buChar char="o"/>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ct val="20000"/>
              </a:spcBef>
              <a:spcAft>
                <a:spcPts val="0"/>
              </a:spcAft>
              <a:buClrTx/>
              <a:buSzTx/>
              <a:buFont typeface="+mj-lt"/>
              <a:buNone/>
              <a:tabLst/>
              <a:defRPr/>
            </a:pPr>
            <a:r>
              <a:rPr kumimoji="0" lang="en-GB" sz="1800" b="0" i="0" u="none" strike="noStrike" kern="1200" cap="none" spc="0" normalizeH="0" baseline="0" noProof="0" dirty="0">
                <a:ln>
                  <a:noFill/>
                </a:ln>
                <a:solidFill>
                  <a:srgbClr val="1F497D">
                    <a:lumMod val="50000"/>
                  </a:srgbClr>
                </a:solidFill>
                <a:effectLst/>
                <a:uLnTx/>
                <a:uFillTx/>
                <a:latin typeface="Verdana" panose="020B0604030504040204" pitchFamily="34" charset="0"/>
                <a:ea typeface="Verdana" panose="020B0604030504040204" pitchFamily="34" charset="0"/>
                <a:cs typeface="Verdana" panose="020B0604030504040204" pitchFamily="34" charset="0"/>
              </a:rPr>
              <a:t>The students discuss what this diagram show.</a:t>
            </a:r>
          </a:p>
          <a:p>
            <a:pPr marL="0" marR="0" lvl="0" indent="0" algn="l" defTabSz="914400" rtl="0" eaLnBrk="1" fontAlgn="auto" latinLnBrk="0" hangingPunct="1">
              <a:lnSpc>
                <a:spcPct val="100000"/>
              </a:lnSpc>
              <a:spcBef>
                <a:spcPct val="20000"/>
              </a:spcBef>
              <a:spcAft>
                <a:spcPts val="0"/>
              </a:spcAft>
              <a:buClrTx/>
              <a:buSzTx/>
              <a:buFont typeface="+mj-lt"/>
              <a:buNone/>
              <a:tabLst/>
              <a:defRPr/>
            </a:pPr>
            <a:endParaRPr kumimoji="0" lang="en-GB" sz="1800" b="0" i="0" u="none" strike="noStrike" kern="1200" cap="none" spc="0" normalizeH="0" baseline="0" noProof="0" dirty="0">
              <a:ln>
                <a:noFill/>
              </a:ln>
              <a:solidFill>
                <a:srgbClr val="1F497D">
                  <a:lumMod val="50000"/>
                </a:srgbClr>
              </a:solidFill>
              <a:effectLst/>
              <a:uLnTx/>
              <a:uFillTx/>
              <a:latin typeface="Verdana" panose="020B0604030504040204" pitchFamily="34" charset="0"/>
              <a:ea typeface="Verdana" panose="020B0604030504040204" pitchFamily="34" charset="0"/>
              <a:cs typeface="Verdana" panose="020B0604030504040204" pitchFamily="34" charset="0"/>
            </a:endParaRPr>
          </a:p>
        </p:txBody>
      </p:sp>
      <p:sp>
        <p:nvSpPr>
          <p:cNvPr id="34" name="TextBox 33">
            <a:extLst>
              <a:ext uri="{FF2B5EF4-FFF2-40B4-BE49-F238E27FC236}">
                <a16:creationId xmlns="" xmlns:a16="http://schemas.microsoft.com/office/drawing/2014/main" id="{2E20B567-332E-4956-8C1C-814A16AF567A}"/>
              </a:ext>
            </a:extLst>
          </p:cNvPr>
          <p:cNvSpPr txBox="1"/>
          <p:nvPr/>
        </p:nvSpPr>
        <p:spPr>
          <a:xfrm>
            <a:off x="345870" y="5391348"/>
            <a:ext cx="4578009" cy="923330"/>
          </a:xfrm>
          <a:prstGeom prst="rect">
            <a:avLst/>
          </a:prstGeom>
          <a:noFill/>
        </p:spPr>
        <p:txBody>
          <a:bodyPr wrap="square">
            <a:spAutoFit/>
          </a:bodyPr>
          <a:lstStyle/>
          <a:p>
            <a:r>
              <a:rPr kumimoji="0" lang="en-GB" sz="1800" b="0" i="0" u="none" strike="noStrike" kern="1200" cap="none" spc="0" normalizeH="0" baseline="0" noProof="0" dirty="0">
                <a:ln>
                  <a:noFill/>
                </a:ln>
                <a:solidFill>
                  <a:srgbClr val="1F497D">
                    <a:lumMod val="50000"/>
                  </a:srgbClr>
                </a:solidFill>
                <a:effectLst/>
                <a:uLnTx/>
                <a:uFillTx/>
                <a:latin typeface="Verdana" panose="020B0604030504040204" pitchFamily="34" charset="0"/>
                <a:ea typeface="Verdana" panose="020B0604030504040204" pitchFamily="34" charset="0"/>
                <a:cs typeface="Verdana" panose="020B0604030504040204" pitchFamily="34" charset="0"/>
              </a:rPr>
              <a:t>Who do you agree with, and why?</a:t>
            </a:r>
          </a:p>
          <a:p>
            <a:endParaRPr lang="en-GB" dirty="0">
              <a:solidFill>
                <a:srgbClr val="1F497D">
                  <a:lumMod val="50000"/>
                </a:srgbClr>
              </a:solidFill>
              <a:latin typeface="Verdana" panose="020B0604030504040204" pitchFamily="34" charset="0"/>
              <a:ea typeface="Verdana" panose="020B0604030504040204" pitchFamily="34" charset="0"/>
            </a:endParaRPr>
          </a:p>
          <a:p>
            <a:r>
              <a:rPr lang="en-GB" dirty="0">
                <a:solidFill>
                  <a:srgbClr val="1F497D">
                    <a:lumMod val="50000"/>
                  </a:srgbClr>
                </a:solidFill>
                <a:latin typeface="Verdana" panose="020B0604030504040204" pitchFamily="34" charset="0"/>
                <a:ea typeface="Verdana" panose="020B0604030504040204" pitchFamily="34" charset="0"/>
              </a:rPr>
              <a:t>Who do you disagree with, and why?</a:t>
            </a:r>
            <a:endParaRPr lang="en-GB" dirty="0"/>
          </a:p>
        </p:txBody>
      </p:sp>
      <p:sp>
        <p:nvSpPr>
          <p:cNvPr id="3" name="Rounded Rectangle 2">
            <a:hlinkClick r:id="rId4" action="ppaction://hlinksldjump"/>
            <a:extLst>
              <a:ext uri="{FF2B5EF4-FFF2-40B4-BE49-F238E27FC236}">
                <a16:creationId xmlns="" xmlns:a16="http://schemas.microsoft.com/office/drawing/2014/main" id="{B2E2A665-733E-49F9-BE73-054184857153}"/>
              </a:ext>
            </a:extLst>
          </p:cNvPr>
          <p:cNvSpPr/>
          <p:nvPr/>
        </p:nvSpPr>
        <p:spPr>
          <a:xfrm>
            <a:off x="7884488" y="145168"/>
            <a:ext cx="1080000" cy="360000"/>
          </a:xfrm>
          <a:prstGeom prst="roundRect">
            <a:avLst/>
          </a:prstGeom>
          <a:solidFill>
            <a:schemeClr val="accent2"/>
          </a:solidFill>
          <a:ln>
            <a:solidFill>
              <a:schemeClr val="accent2"/>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a:latin typeface="Verdana" panose="020B0604030504040204" pitchFamily="34" charset="0"/>
                <a:ea typeface="Verdana" panose="020B0604030504040204" pitchFamily="34" charset="0"/>
              </a:rPr>
              <a:t>Home</a:t>
            </a:r>
          </a:p>
        </p:txBody>
      </p:sp>
    </p:spTree>
    <p:extLst>
      <p:ext uri="{BB962C8B-B14F-4D97-AF65-F5344CB8AC3E}">
        <p14:creationId xmlns:p14="http://schemas.microsoft.com/office/powerpoint/2010/main" val="151462623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p:cNvPicPr>
            <a:picLocks noChangeAspect="1"/>
          </p:cNvPicPr>
          <p:nvPr/>
        </p:nvPicPr>
        <p:blipFill>
          <a:blip r:embed="rId3"/>
          <a:stretch>
            <a:fillRect/>
          </a:stretch>
        </p:blipFill>
        <p:spPr>
          <a:xfrm>
            <a:off x="-6889" y="645638"/>
            <a:ext cx="9150889" cy="6212362"/>
          </a:xfrm>
          <a:prstGeom prst="rect">
            <a:avLst/>
          </a:prstGeom>
        </p:spPr>
      </p:pic>
      <p:sp>
        <p:nvSpPr>
          <p:cNvPr id="11" name="Title 1"/>
          <p:cNvSpPr txBox="1">
            <a:spLocks/>
          </p:cNvSpPr>
          <p:nvPr/>
        </p:nvSpPr>
        <p:spPr>
          <a:xfrm>
            <a:off x="143751" y="26336"/>
            <a:ext cx="8820737" cy="5760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2000" b="1"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000" b="1"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Verdana" panose="020B0604030504040204" pitchFamily="34" charset="0"/>
              </a:rPr>
              <a:t>Metallic structure (1/3)</a:t>
            </a:r>
            <a:endParaRPr kumimoji="0" lang="en-GB" sz="2000" b="1"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Verdana" panose="020B0604030504040204" pitchFamily="34" charset="0"/>
            </a:endParaRPr>
          </a:p>
        </p:txBody>
      </p:sp>
      <p:sp>
        <p:nvSpPr>
          <p:cNvPr id="12" name="Text Placeholder 16"/>
          <p:cNvSpPr txBox="1">
            <a:spLocks/>
          </p:cNvSpPr>
          <p:nvPr/>
        </p:nvSpPr>
        <p:spPr>
          <a:xfrm>
            <a:off x="457201" y="863125"/>
            <a:ext cx="4749799" cy="1105375"/>
          </a:xfrm>
          <a:prstGeom prst="rect">
            <a:avLst/>
          </a:prstGeom>
        </p:spPr>
        <p:txBody>
          <a:bodyPr vert="horz" lIns="91440" tIns="45720" rIns="91440" bIns="45720" rtlCol="0">
            <a:normAutofit/>
          </a:bodyPr>
          <a:lstStyle>
            <a:lvl1pPr marL="0" indent="0" algn="l" defTabSz="914400" rtl="0" eaLnBrk="1" latinLnBrk="0" hangingPunct="1">
              <a:lnSpc>
                <a:spcPct val="114000"/>
              </a:lnSpc>
              <a:spcBef>
                <a:spcPct val="20000"/>
              </a:spcBef>
              <a:buFont typeface="+mj-lt"/>
              <a:buNone/>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1pPr>
            <a:lvl2pPr marL="971550" indent="-514350" algn="l" defTabSz="914400" rtl="0" eaLnBrk="1" latinLnBrk="0" hangingPunct="1">
              <a:spcBef>
                <a:spcPct val="20000"/>
              </a:spcBef>
              <a:buFont typeface="Arial" panose="020B0604020202020204" pitchFamily="34" charset="0"/>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2pPr>
            <a:lvl3pPr marL="1485900" indent="-571500" algn="l" defTabSz="914400" rtl="0" eaLnBrk="1" latinLnBrk="0" hangingPunct="1">
              <a:spcBef>
                <a:spcPct val="20000"/>
              </a:spcBef>
              <a:buFont typeface="Courier New" panose="02070309020205020404" pitchFamily="49" charset="0"/>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3pPr>
            <a:lvl4pPr marL="1974850" indent="-539750" algn="l" defTabSz="914400" rtl="0" eaLnBrk="1" latinLnBrk="0" hangingPunct="1">
              <a:spcBef>
                <a:spcPct val="20000"/>
              </a:spcBef>
              <a:buFont typeface="Wingdings" panose="05000000000000000000" pitchFamily="2" charset="2"/>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4pPr>
            <a:lvl5pPr marL="2514600" indent="-539750" algn="l" defTabSz="914400" rtl="0" eaLnBrk="1" latinLnBrk="0" hangingPunct="1">
              <a:spcBef>
                <a:spcPct val="20000"/>
              </a:spcBef>
              <a:buFont typeface="Courier New" panose="02070309020205020404" pitchFamily="49" charset="0"/>
              <a:buChar char="o"/>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marR="0" lvl="0" indent="0" algn="l" defTabSz="914400" rtl="0" eaLnBrk="1" fontAlgn="auto" latinLnBrk="0" hangingPunct="1">
              <a:lnSpc>
                <a:spcPct val="114000"/>
              </a:lnSpc>
              <a:spcBef>
                <a:spcPct val="20000"/>
              </a:spcBef>
              <a:spcAft>
                <a:spcPts val="0"/>
              </a:spcAft>
              <a:buClrTx/>
              <a:buSzTx/>
              <a:buFont typeface="+mj-lt"/>
              <a:buNone/>
              <a:tabLst/>
              <a:defRPr/>
            </a:pPr>
            <a:r>
              <a:rPr kumimoji="0" lang="en-US" sz="1800" b="0"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Verdana" panose="020B0604030504040204" pitchFamily="34" charset="0"/>
              </a:rPr>
              <a:t>Aluminium is a metal. It has a metallic structure.</a:t>
            </a:r>
          </a:p>
        </p:txBody>
      </p:sp>
      <p:sp>
        <p:nvSpPr>
          <p:cNvPr id="2" name="Text Placeholder 16">
            <a:extLst>
              <a:ext uri="{FF2B5EF4-FFF2-40B4-BE49-F238E27FC236}">
                <a16:creationId xmlns="" xmlns:a16="http://schemas.microsoft.com/office/drawing/2014/main" id="{6BA533EA-6F2C-4A57-B37E-F3BC1265C768}"/>
              </a:ext>
            </a:extLst>
          </p:cNvPr>
          <p:cNvSpPr txBox="1">
            <a:spLocks/>
          </p:cNvSpPr>
          <p:nvPr/>
        </p:nvSpPr>
        <p:spPr>
          <a:xfrm>
            <a:off x="457201" y="3200719"/>
            <a:ext cx="8358503" cy="696831"/>
          </a:xfrm>
          <a:prstGeom prst="rect">
            <a:avLst/>
          </a:prstGeom>
        </p:spPr>
        <p:txBody>
          <a:bodyPr vert="horz" lIns="91440" tIns="45720" rIns="91440" bIns="45720" rtlCol="0">
            <a:normAutofit lnSpcReduction="10000"/>
          </a:bodyPr>
          <a:lstStyle>
            <a:lvl1pPr marL="0" indent="0" algn="l" defTabSz="914400" rtl="0" eaLnBrk="1" latinLnBrk="0" hangingPunct="1">
              <a:lnSpc>
                <a:spcPct val="114000"/>
              </a:lnSpc>
              <a:spcBef>
                <a:spcPct val="20000"/>
              </a:spcBef>
              <a:buFont typeface="+mj-lt"/>
              <a:buNone/>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1pPr>
            <a:lvl2pPr marL="971550" indent="-514350" algn="l" defTabSz="914400" rtl="0" eaLnBrk="1" latinLnBrk="0" hangingPunct="1">
              <a:spcBef>
                <a:spcPct val="20000"/>
              </a:spcBef>
              <a:buFont typeface="Arial" panose="020B0604020202020204" pitchFamily="34" charset="0"/>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2pPr>
            <a:lvl3pPr marL="1485900" indent="-571500" algn="l" defTabSz="914400" rtl="0" eaLnBrk="1" latinLnBrk="0" hangingPunct="1">
              <a:spcBef>
                <a:spcPct val="20000"/>
              </a:spcBef>
              <a:buFont typeface="Courier New" panose="02070309020205020404" pitchFamily="49" charset="0"/>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3pPr>
            <a:lvl4pPr marL="1974850" indent="-539750" algn="l" defTabSz="914400" rtl="0" eaLnBrk="1" latinLnBrk="0" hangingPunct="1">
              <a:spcBef>
                <a:spcPct val="20000"/>
              </a:spcBef>
              <a:buFont typeface="Wingdings" panose="05000000000000000000" pitchFamily="2" charset="2"/>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4pPr>
            <a:lvl5pPr marL="2514600" indent="-539750" algn="l" defTabSz="914400" rtl="0" eaLnBrk="1" latinLnBrk="0" hangingPunct="1">
              <a:spcBef>
                <a:spcPct val="20000"/>
              </a:spcBef>
              <a:buFont typeface="Courier New" panose="02070309020205020404" pitchFamily="49" charset="0"/>
              <a:buChar char="o"/>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marR="0" lvl="0" indent="0" algn="l" defTabSz="914400" rtl="0" eaLnBrk="1" fontAlgn="auto" latinLnBrk="0" hangingPunct="1">
              <a:lnSpc>
                <a:spcPct val="114000"/>
              </a:lnSpc>
              <a:spcBef>
                <a:spcPct val="20000"/>
              </a:spcBef>
              <a:spcAft>
                <a:spcPts val="0"/>
              </a:spcAft>
              <a:buClrTx/>
              <a:buSzTx/>
              <a:buFont typeface="+mj-lt"/>
              <a:buNone/>
              <a:tabLst/>
              <a:defRPr/>
            </a:pPr>
            <a:r>
              <a:rPr kumimoji="0" lang="en-US" sz="1800" b="0"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Verdana" panose="020B0604030504040204" pitchFamily="34" charset="0"/>
              </a:rPr>
              <a:t>According to the basic atomic model, an aluminium atom is made up of a central nucleus, inner electrons and oute</a:t>
            </a:r>
            <a:r>
              <a:rPr lang="en-US" dirty="0"/>
              <a:t>r electrons.</a:t>
            </a:r>
            <a:endParaRPr kumimoji="0" lang="en-US" sz="1800" b="0"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Verdana" panose="020B0604030504040204" pitchFamily="34" charset="0"/>
            </a:endParaRPr>
          </a:p>
        </p:txBody>
      </p:sp>
      <p:pic>
        <p:nvPicPr>
          <p:cNvPr id="3" name="Picture 2" descr="A close up of a building&#10;&#10;Description automatically generated">
            <a:extLst>
              <a:ext uri="{FF2B5EF4-FFF2-40B4-BE49-F238E27FC236}">
                <a16:creationId xmlns="" xmlns:a16="http://schemas.microsoft.com/office/drawing/2014/main" id="{F81AEA9E-06EC-40DF-AD9F-951129C38E85}"/>
              </a:ext>
            </a:extLst>
          </p:cNvPr>
          <p:cNvPicPr/>
          <p:nvPr/>
        </p:nvPicPr>
        <p:blipFill>
          <a:blip r:embed="rId4">
            <a:extLst>
              <a:ext uri="{28A0092B-C50C-407E-A947-70E740481C1C}">
                <a14:useLocalDpi xmlns:a14="http://schemas.microsoft.com/office/drawing/2010/main" val="0"/>
              </a:ext>
            </a:extLst>
          </a:blip>
          <a:stretch>
            <a:fillRect/>
          </a:stretch>
        </p:blipFill>
        <p:spPr>
          <a:xfrm>
            <a:off x="6236334" y="846120"/>
            <a:ext cx="1701165" cy="1747398"/>
          </a:xfrm>
          <a:prstGeom prst="rect">
            <a:avLst/>
          </a:prstGeom>
        </p:spPr>
      </p:pic>
      <p:pic>
        <p:nvPicPr>
          <p:cNvPr id="4" name="Picture 3" descr="A picture containing clock&#10;&#10;Description automatically generated">
            <a:extLst>
              <a:ext uri="{FF2B5EF4-FFF2-40B4-BE49-F238E27FC236}">
                <a16:creationId xmlns="" xmlns:a16="http://schemas.microsoft.com/office/drawing/2014/main" id="{71F1D085-1B30-4F78-BD85-A34CDD46EB26}"/>
              </a:ext>
            </a:extLst>
          </p:cNvPr>
          <p:cNvPicPr/>
          <p:nvPr/>
        </p:nvPicPr>
        <p:blipFill>
          <a:blip r:embed="rId5">
            <a:extLst>
              <a:ext uri="{28A0092B-C50C-407E-A947-70E740481C1C}">
                <a14:useLocalDpi xmlns:a14="http://schemas.microsoft.com/office/drawing/2010/main" val="0"/>
              </a:ext>
            </a:extLst>
          </a:blip>
          <a:stretch>
            <a:fillRect/>
          </a:stretch>
        </p:blipFill>
        <p:spPr>
          <a:xfrm>
            <a:off x="2124119" y="4067613"/>
            <a:ext cx="4860000" cy="2124312"/>
          </a:xfrm>
          <a:prstGeom prst="rect">
            <a:avLst/>
          </a:prstGeom>
        </p:spPr>
      </p:pic>
    </p:spTree>
    <p:extLst>
      <p:ext uri="{BB962C8B-B14F-4D97-AF65-F5344CB8AC3E}">
        <p14:creationId xmlns:p14="http://schemas.microsoft.com/office/powerpoint/2010/main" val="207913748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p:cNvPicPr>
            <a:picLocks noChangeAspect="1"/>
          </p:cNvPicPr>
          <p:nvPr/>
        </p:nvPicPr>
        <p:blipFill>
          <a:blip r:embed="rId3"/>
          <a:stretch>
            <a:fillRect/>
          </a:stretch>
        </p:blipFill>
        <p:spPr>
          <a:xfrm>
            <a:off x="-6889" y="645638"/>
            <a:ext cx="9150889" cy="6212362"/>
          </a:xfrm>
          <a:prstGeom prst="rect">
            <a:avLst/>
          </a:prstGeom>
        </p:spPr>
      </p:pic>
      <p:sp>
        <p:nvSpPr>
          <p:cNvPr id="11" name="Title 1"/>
          <p:cNvSpPr txBox="1">
            <a:spLocks/>
          </p:cNvSpPr>
          <p:nvPr/>
        </p:nvSpPr>
        <p:spPr>
          <a:xfrm>
            <a:off x="143751" y="26336"/>
            <a:ext cx="8820737" cy="5760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2000" b="1"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000" b="1" i="0" u="none" strike="noStrike" kern="1200" cap="none" spc="0" normalizeH="0" baseline="0" noProof="0" dirty="0">
                <a:ln>
                  <a:noFill/>
                </a:ln>
                <a:solidFill>
                  <a:srgbClr val="1F497D">
                    <a:lumMod val="50000"/>
                  </a:srgbClr>
                </a:solidFill>
                <a:effectLst/>
                <a:uLnTx/>
                <a:uFillTx/>
                <a:latin typeface="Verdana" panose="020B0604030504040204" pitchFamily="34" charset="0"/>
                <a:ea typeface="Verdana" panose="020B0604030504040204" pitchFamily="34" charset="0"/>
                <a:cs typeface="Verdana" panose="020B0604030504040204" pitchFamily="34" charset="0"/>
              </a:rPr>
              <a:t>Metallic structure (2/3)</a:t>
            </a:r>
            <a:endParaRPr kumimoji="0" lang="en-GB" sz="2000" b="1" i="0" u="none" strike="noStrike" kern="1200" cap="none" spc="0" normalizeH="0" baseline="0" noProof="0" dirty="0">
              <a:ln>
                <a:noFill/>
              </a:ln>
              <a:solidFill>
                <a:srgbClr val="1F497D">
                  <a:lumMod val="50000"/>
                </a:srgbClr>
              </a:solidFill>
              <a:effectLst/>
              <a:uLnTx/>
              <a:uFillTx/>
              <a:latin typeface="Verdana" panose="020B0604030504040204" pitchFamily="34" charset="0"/>
              <a:ea typeface="Verdana" panose="020B0604030504040204" pitchFamily="34" charset="0"/>
              <a:cs typeface="Verdana" panose="020B0604030504040204" pitchFamily="34" charset="0"/>
            </a:endParaRPr>
          </a:p>
        </p:txBody>
      </p:sp>
      <p:sp>
        <p:nvSpPr>
          <p:cNvPr id="12" name="Text Placeholder 16"/>
          <p:cNvSpPr txBox="1">
            <a:spLocks/>
          </p:cNvSpPr>
          <p:nvPr/>
        </p:nvSpPr>
        <p:spPr>
          <a:xfrm>
            <a:off x="457200" y="863126"/>
            <a:ext cx="8248650" cy="1760878"/>
          </a:xfrm>
          <a:prstGeom prst="rect">
            <a:avLst/>
          </a:prstGeom>
        </p:spPr>
        <p:txBody>
          <a:bodyPr vert="horz" lIns="91440" tIns="45720" rIns="91440" bIns="45720" rtlCol="0">
            <a:normAutofit/>
          </a:bodyPr>
          <a:lstStyle>
            <a:lvl1pPr marL="0" indent="0" algn="l" defTabSz="914400" rtl="0" eaLnBrk="1" latinLnBrk="0" hangingPunct="1">
              <a:lnSpc>
                <a:spcPct val="114000"/>
              </a:lnSpc>
              <a:spcBef>
                <a:spcPct val="20000"/>
              </a:spcBef>
              <a:buFont typeface="+mj-lt"/>
              <a:buNone/>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1pPr>
            <a:lvl2pPr marL="971550" indent="-514350" algn="l" defTabSz="914400" rtl="0" eaLnBrk="1" latinLnBrk="0" hangingPunct="1">
              <a:spcBef>
                <a:spcPct val="20000"/>
              </a:spcBef>
              <a:buFont typeface="Arial" panose="020B0604020202020204" pitchFamily="34" charset="0"/>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2pPr>
            <a:lvl3pPr marL="1485900" indent="-571500" algn="l" defTabSz="914400" rtl="0" eaLnBrk="1" latinLnBrk="0" hangingPunct="1">
              <a:spcBef>
                <a:spcPct val="20000"/>
              </a:spcBef>
              <a:buFont typeface="Courier New" panose="02070309020205020404" pitchFamily="49" charset="0"/>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3pPr>
            <a:lvl4pPr marL="1974850" indent="-539750" algn="l" defTabSz="914400" rtl="0" eaLnBrk="1" latinLnBrk="0" hangingPunct="1">
              <a:spcBef>
                <a:spcPct val="20000"/>
              </a:spcBef>
              <a:buFont typeface="Wingdings" panose="05000000000000000000" pitchFamily="2" charset="2"/>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4pPr>
            <a:lvl5pPr marL="2514600" indent="-539750" algn="l" defTabSz="914400" rtl="0" eaLnBrk="1" latinLnBrk="0" hangingPunct="1">
              <a:spcBef>
                <a:spcPct val="20000"/>
              </a:spcBef>
              <a:buFont typeface="Courier New" panose="02070309020205020404" pitchFamily="49" charset="0"/>
              <a:buChar char="o"/>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marR="0" lvl="0" indent="0" algn="l" defTabSz="914400" rtl="0" eaLnBrk="1" fontAlgn="auto" latinLnBrk="0" hangingPunct="1">
              <a:lnSpc>
                <a:spcPct val="114000"/>
              </a:lnSpc>
              <a:spcBef>
                <a:spcPct val="20000"/>
              </a:spcBef>
              <a:spcAft>
                <a:spcPts val="0"/>
              </a:spcAft>
              <a:buClrTx/>
              <a:buSzTx/>
              <a:buFont typeface="+mj-lt"/>
              <a:buNone/>
              <a:tabLst/>
              <a:defRPr/>
            </a:pPr>
            <a:r>
              <a:rPr kumimoji="0" lang="en-US" sz="1800" b="0" i="0" u="none" strike="noStrike" kern="1200" cap="none" spc="0" normalizeH="0" baseline="0" noProof="0" dirty="0">
                <a:ln>
                  <a:noFill/>
                </a:ln>
                <a:solidFill>
                  <a:srgbClr val="1F497D">
                    <a:lumMod val="50000"/>
                  </a:srgbClr>
                </a:solidFill>
                <a:effectLst/>
                <a:uLnTx/>
                <a:uFillTx/>
                <a:latin typeface="Verdana" panose="020B0604030504040204" pitchFamily="34" charset="0"/>
                <a:ea typeface="Verdana" panose="020B0604030504040204" pitchFamily="34" charset="0"/>
                <a:cs typeface="Verdana" panose="020B0604030504040204" pitchFamily="34" charset="0"/>
              </a:rPr>
              <a:t>1 Complete the following sentence.</a:t>
            </a:r>
          </a:p>
          <a:p>
            <a:pPr marL="0" marR="0" lvl="0" indent="0" algn="l" defTabSz="914400" rtl="0" eaLnBrk="1" fontAlgn="auto" latinLnBrk="0" hangingPunct="1">
              <a:lnSpc>
                <a:spcPct val="114000"/>
              </a:lnSpc>
              <a:spcBef>
                <a:spcPct val="20000"/>
              </a:spcBef>
              <a:spcAft>
                <a:spcPts val="0"/>
              </a:spcAft>
              <a:buClrTx/>
              <a:buSzTx/>
              <a:buFont typeface="+mj-lt"/>
              <a:buNone/>
              <a:tabLst/>
              <a:defRPr/>
            </a:pPr>
            <a:endParaRPr lang="en-US" dirty="0">
              <a:solidFill>
                <a:srgbClr val="1F497D">
                  <a:lumMod val="50000"/>
                </a:srgbClr>
              </a:solidFill>
            </a:endParaRPr>
          </a:p>
          <a:p>
            <a:pPr marL="0" marR="0" lvl="0" indent="0" algn="l" defTabSz="914400" rtl="0" eaLnBrk="1" fontAlgn="auto" latinLnBrk="0" hangingPunct="1">
              <a:lnSpc>
                <a:spcPct val="114000"/>
              </a:lnSpc>
              <a:spcBef>
                <a:spcPct val="20000"/>
              </a:spcBef>
              <a:spcAft>
                <a:spcPts val="0"/>
              </a:spcAft>
              <a:buClrTx/>
              <a:buSzTx/>
              <a:buFont typeface="+mj-lt"/>
              <a:buNone/>
              <a:tabLst/>
              <a:defRPr/>
            </a:pPr>
            <a:r>
              <a:rPr kumimoji="0" lang="en-US" sz="1800" b="0" i="0" u="none" strike="noStrike" kern="1200" cap="none" spc="0" normalizeH="0" baseline="0" noProof="0" dirty="0">
                <a:ln>
                  <a:noFill/>
                </a:ln>
                <a:solidFill>
                  <a:srgbClr val="1F497D">
                    <a:lumMod val="50000"/>
                  </a:srgbClr>
                </a:solidFill>
                <a:effectLst/>
                <a:uLnTx/>
                <a:uFillTx/>
                <a:latin typeface="Verdana" panose="020B0604030504040204" pitchFamily="34" charset="0"/>
                <a:ea typeface="Verdana" panose="020B0604030504040204" pitchFamily="34" charset="0"/>
                <a:cs typeface="Verdana" panose="020B0604030504040204" pitchFamily="34" charset="0"/>
              </a:rPr>
              <a:t>The structure of aluminium is made up of a regular arrangement of…</a:t>
            </a:r>
          </a:p>
        </p:txBody>
      </p:sp>
      <p:sp>
        <p:nvSpPr>
          <p:cNvPr id="19" name="Rectangle 18"/>
          <p:cNvSpPr/>
          <p:nvPr/>
        </p:nvSpPr>
        <p:spPr>
          <a:xfrm>
            <a:off x="402385" y="5553530"/>
            <a:ext cx="8303467" cy="540142"/>
          </a:xfrm>
          <a:prstGeom prst="rect">
            <a:avLst/>
          </a:prstGeom>
          <a:solidFill>
            <a:srgbClr val="FAFAEA"/>
          </a:solidFill>
          <a:ln>
            <a:solidFill>
              <a:srgbClr val="10253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0" name="Rectangle 19"/>
          <p:cNvSpPr/>
          <p:nvPr/>
        </p:nvSpPr>
        <p:spPr>
          <a:xfrm>
            <a:off x="402385" y="3574076"/>
            <a:ext cx="8303467" cy="540142"/>
          </a:xfrm>
          <a:prstGeom prst="rect">
            <a:avLst/>
          </a:prstGeom>
          <a:solidFill>
            <a:srgbClr val="FAFAEA"/>
          </a:solidFill>
          <a:ln>
            <a:solidFill>
              <a:srgbClr val="10253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1" name="Rectangle 20"/>
          <p:cNvSpPr/>
          <p:nvPr/>
        </p:nvSpPr>
        <p:spPr>
          <a:xfrm>
            <a:off x="402385" y="4233894"/>
            <a:ext cx="8303467" cy="540142"/>
          </a:xfrm>
          <a:prstGeom prst="rect">
            <a:avLst/>
          </a:prstGeom>
          <a:solidFill>
            <a:srgbClr val="FAFAEA"/>
          </a:solidFill>
          <a:ln>
            <a:solidFill>
              <a:srgbClr val="10253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2" name="Rectangle 21"/>
          <p:cNvSpPr/>
          <p:nvPr/>
        </p:nvSpPr>
        <p:spPr>
          <a:xfrm>
            <a:off x="402385" y="4893712"/>
            <a:ext cx="8303467" cy="540142"/>
          </a:xfrm>
          <a:prstGeom prst="rect">
            <a:avLst/>
          </a:prstGeom>
          <a:solidFill>
            <a:srgbClr val="FAFAEA"/>
          </a:solidFill>
          <a:ln>
            <a:solidFill>
              <a:srgbClr val="10253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4" name="TextBox 23"/>
          <p:cNvSpPr txBox="1"/>
          <p:nvPr/>
        </p:nvSpPr>
        <p:spPr>
          <a:xfrm>
            <a:off x="457200" y="3659410"/>
            <a:ext cx="465826" cy="369332"/>
          </a:xfrm>
          <a:prstGeom prst="rect">
            <a:avLst/>
          </a:prstGeom>
          <a:noFill/>
        </p:spPr>
        <p:txBody>
          <a:bodyPr wrap="square" rtlCol="0">
            <a:spAutoFit/>
          </a:bodyPr>
          <a:lstStyle/>
          <a:p>
            <a:pPr algn="ctr"/>
            <a:r>
              <a:rPr lang="en-GB" dirty="0">
                <a:solidFill>
                  <a:srgbClr val="10253F"/>
                </a:solidFill>
                <a:latin typeface="Verdana" panose="020B0604030504040204" pitchFamily="34" charset="0"/>
                <a:ea typeface="Verdana" panose="020B0604030504040204" pitchFamily="34" charset="0"/>
              </a:rPr>
              <a:t>A</a:t>
            </a:r>
          </a:p>
        </p:txBody>
      </p:sp>
      <p:sp>
        <p:nvSpPr>
          <p:cNvPr id="25" name="TextBox 24"/>
          <p:cNvSpPr txBox="1"/>
          <p:nvPr/>
        </p:nvSpPr>
        <p:spPr>
          <a:xfrm>
            <a:off x="977841" y="3657081"/>
            <a:ext cx="7728009" cy="369332"/>
          </a:xfrm>
          <a:prstGeom prst="rect">
            <a:avLst/>
          </a:prstGeom>
          <a:noFill/>
        </p:spPr>
        <p:txBody>
          <a:bodyPr wrap="square" rtlCol="0" anchor="ctr" anchorCtr="0">
            <a:noAutofit/>
          </a:bodyPr>
          <a:lstStyle/>
          <a:p>
            <a:r>
              <a:rPr lang="en-GB" dirty="0">
                <a:solidFill>
                  <a:srgbClr val="10253F"/>
                </a:solidFill>
                <a:latin typeface="Verdana" panose="020B0604030504040204" pitchFamily="34" charset="0"/>
                <a:ea typeface="Verdana" panose="020B0604030504040204" pitchFamily="34" charset="0"/>
              </a:rPr>
              <a:t>aluminium nuclei, inner and outer electrons</a:t>
            </a:r>
          </a:p>
        </p:txBody>
      </p:sp>
      <p:sp>
        <p:nvSpPr>
          <p:cNvPr id="26" name="TextBox 25"/>
          <p:cNvSpPr txBox="1"/>
          <p:nvPr/>
        </p:nvSpPr>
        <p:spPr>
          <a:xfrm>
            <a:off x="457200" y="4319228"/>
            <a:ext cx="465826" cy="369332"/>
          </a:xfrm>
          <a:prstGeom prst="rect">
            <a:avLst/>
          </a:prstGeom>
          <a:noFill/>
        </p:spPr>
        <p:txBody>
          <a:bodyPr wrap="square" rtlCol="0">
            <a:spAutoFit/>
          </a:bodyPr>
          <a:lstStyle/>
          <a:p>
            <a:pPr algn="ctr"/>
            <a:r>
              <a:rPr lang="en-GB" dirty="0">
                <a:solidFill>
                  <a:srgbClr val="10253F"/>
                </a:solidFill>
                <a:latin typeface="Verdana" panose="020B0604030504040204" pitchFamily="34" charset="0"/>
                <a:ea typeface="Verdana" panose="020B0604030504040204" pitchFamily="34" charset="0"/>
              </a:rPr>
              <a:t>B</a:t>
            </a:r>
          </a:p>
        </p:txBody>
      </p:sp>
      <p:sp>
        <p:nvSpPr>
          <p:cNvPr id="27" name="TextBox 26"/>
          <p:cNvSpPr txBox="1"/>
          <p:nvPr/>
        </p:nvSpPr>
        <p:spPr>
          <a:xfrm>
            <a:off x="977841" y="4316899"/>
            <a:ext cx="7728009" cy="369332"/>
          </a:xfrm>
          <a:prstGeom prst="rect">
            <a:avLst/>
          </a:prstGeom>
          <a:noFill/>
        </p:spPr>
        <p:txBody>
          <a:bodyPr wrap="square" rtlCol="0" anchor="ctr" anchorCtr="0">
            <a:noAutofit/>
          </a:bodyPr>
          <a:lstStyle/>
          <a:p>
            <a:r>
              <a:rPr lang="en-GB" dirty="0">
                <a:solidFill>
                  <a:srgbClr val="10253F"/>
                </a:solidFill>
                <a:latin typeface="Verdana" panose="020B0604030504040204" pitchFamily="34" charset="0"/>
                <a:ea typeface="Verdana" panose="020B0604030504040204" pitchFamily="34" charset="0"/>
              </a:rPr>
              <a:t>aluminium nuclei and inner electrons</a:t>
            </a:r>
          </a:p>
        </p:txBody>
      </p:sp>
      <p:sp>
        <p:nvSpPr>
          <p:cNvPr id="28" name="TextBox 27"/>
          <p:cNvSpPr txBox="1"/>
          <p:nvPr/>
        </p:nvSpPr>
        <p:spPr>
          <a:xfrm>
            <a:off x="457200" y="4979046"/>
            <a:ext cx="465826" cy="369332"/>
          </a:xfrm>
          <a:prstGeom prst="rect">
            <a:avLst/>
          </a:prstGeom>
          <a:noFill/>
        </p:spPr>
        <p:txBody>
          <a:bodyPr wrap="square" rtlCol="0">
            <a:spAutoFit/>
          </a:bodyPr>
          <a:lstStyle/>
          <a:p>
            <a:pPr algn="ctr"/>
            <a:r>
              <a:rPr lang="en-GB" dirty="0">
                <a:solidFill>
                  <a:srgbClr val="10253F"/>
                </a:solidFill>
                <a:latin typeface="Verdana" panose="020B0604030504040204" pitchFamily="34" charset="0"/>
                <a:ea typeface="Verdana" panose="020B0604030504040204" pitchFamily="34" charset="0"/>
              </a:rPr>
              <a:t>C</a:t>
            </a:r>
          </a:p>
        </p:txBody>
      </p:sp>
      <p:sp>
        <p:nvSpPr>
          <p:cNvPr id="29" name="TextBox 28"/>
          <p:cNvSpPr txBox="1"/>
          <p:nvPr/>
        </p:nvSpPr>
        <p:spPr>
          <a:xfrm>
            <a:off x="977841" y="4976717"/>
            <a:ext cx="7728009" cy="369332"/>
          </a:xfrm>
          <a:prstGeom prst="rect">
            <a:avLst/>
          </a:prstGeom>
          <a:noFill/>
        </p:spPr>
        <p:txBody>
          <a:bodyPr wrap="square" rtlCol="0" anchor="ctr" anchorCtr="0">
            <a:noAutofit/>
          </a:bodyPr>
          <a:lstStyle/>
          <a:p>
            <a:r>
              <a:rPr lang="en-GB" dirty="0">
                <a:solidFill>
                  <a:srgbClr val="10253F"/>
                </a:solidFill>
                <a:latin typeface="Verdana" panose="020B0604030504040204" pitchFamily="34" charset="0"/>
                <a:ea typeface="Verdana" panose="020B0604030504040204" pitchFamily="34" charset="0"/>
              </a:rPr>
              <a:t>aluminium nuclei only</a:t>
            </a:r>
          </a:p>
        </p:txBody>
      </p:sp>
      <p:sp>
        <p:nvSpPr>
          <p:cNvPr id="30" name="TextBox 29"/>
          <p:cNvSpPr txBox="1"/>
          <p:nvPr/>
        </p:nvSpPr>
        <p:spPr>
          <a:xfrm>
            <a:off x="457200" y="5632516"/>
            <a:ext cx="465826" cy="369332"/>
          </a:xfrm>
          <a:prstGeom prst="rect">
            <a:avLst/>
          </a:prstGeom>
          <a:noFill/>
        </p:spPr>
        <p:txBody>
          <a:bodyPr wrap="square" rtlCol="0">
            <a:spAutoFit/>
          </a:bodyPr>
          <a:lstStyle/>
          <a:p>
            <a:pPr algn="ctr"/>
            <a:r>
              <a:rPr lang="en-GB" dirty="0">
                <a:solidFill>
                  <a:srgbClr val="10253F"/>
                </a:solidFill>
                <a:latin typeface="Verdana" panose="020B0604030504040204" pitchFamily="34" charset="0"/>
                <a:ea typeface="Verdana" panose="020B0604030504040204" pitchFamily="34" charset="0"/>
              </a:rPr>
              <a:t>D</a:t>
            </a:r>
          </a:p>
        </p:txBody>
      </p:sp>
      <p:sp>
        <p:nvSpPr>
          <p:cNvPr id="31" name="TextBox 30"/>
          <p:cNvSpPr txBox="1"/>
          <p:nvPr/>
        </p:nvSpPr>
        <p:spPr>
          <a:xfrm>
            <a:off x="977841" y="5630187"/>
            <a:ext cx="7728009" cy="369332"/>
          </a:xfrm>
          <a:prstGeom prst="rect">
            <a:avLst/>
          </a:prstGeom>
          <a:noFill/>
        </p:spPr>
        <p:txBody>
          <a:bodyPr wrap="square" rtlCol="0" anchor="ctr" anchorCtr="0">
            <a:noAutofit/>
          </a:bodyPr>
          <a:lstStyle/>
          <a:p>
            <a:r>
              <a:rPr lang="en-GB" dirty="0">
                <a:solidFill>
                  <a:srgbClr val="10253F"/>
                </a:solidFill>
                <a:latin typeface="Verdana" panose="020B0604030504040204" pitchFamily="34" charset="0"/>
                <a:ea typeface="Verdana" panose="020B0604030504040204" pitchFamily="34" charset="0"/>
              </a:rPr>
              <a:t>outer electrons</a:t>
            </a:r>
          </a:p>
        </p:txBody>
      </p:sp>
    </p:spTree>
    <p:extLst>
      <p:ext uri="{BB962C8B-B14F-4D97-AF65-F5344CB8AC3E}">
        <p14:creationId xmlns:p14="http://schemas.microsoft.com/office/powerpoint/2010/main" val="345448806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p:cNvPicPr>
            <a:picLocks noChangeAspect="1"/>
          </p:cNvPicPr>
          <p:nvPr/>
        </p:nvPicPr>
        <p:blipFill>
          <a:blip r:embed="rId3"/>
          <a:stretch>
            <a:fillRect/>
          </a:stretch>
        </p:blipFill>
        <p:spPr>
          <a:xfrm>
            <a:off x="-6889" y="645638"/>
            <a:ext cx="9150889" cy="6212362"/>
          </a:xfrm>
          <a:prstGeom prst="rect">
            <a:avLst/>
          </a:prstGeom>
        </p:spPr>
      </p:pic>
      <p:sp>
        <p:nvSpPr>
          <p:cNvPr id="11" name="Title 1"/>
          <p:cNvSpPr txBox="1">
            <a:spLocks/>
          </p:cNvSpPr>
          <p:nvPr/>
        </p:nvSpPr>
        <p:spPr>
          <a:xfrm>
            <a:off x="143751" y="26336"/>
            <a:ext cx="8820737" cy="5760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2000" b="1"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000" b="1" i="0" u="none" strike="noStrike" kern="1200" cap="none" spc="0" normalizeH="0" baseline="0" noProof="0" dirty="0">
                <a:ln>
                  <a:noFill/>
                </a:ln>
                <a:solidFill>
                  <a:srgbClr val="1F497D">
                    <a:lumMod val="50000"/>
                  </a:srgbClr>
                </a:solidFill>
                <a:effectLst/>
                <a:uLnTx/>
                <a:uFillTx/>
                <a:latin typeface="Verdana" panose="020B0604030504040204" pitchFamily="34" charset="0"/>
                <a:ea typeface="Verdana" panose="020B0604030504040204" pitchFamily="34" charset="0"/>
                <a:cs typeface="Verdana" panose="020B0604030504040204" pitchFamily="34" charset="0"/>
              </a:rPr>
              <a:t>Metallic structure (3/3)</a:t>
            </a:r>
            <a:endParaRPr kumimoji="0" lang="en-GB" sz="2000" b="1" i="0" u="none" strike="noStrike" kern="1200" cap="none" spc="0" normalizeH="0" baseline="0" noProof="0" dirty="0">
              <a:ln>
                <a:noFill/>
              </a:ln>
              <a:solidFill>
                <a:srgbClr val="1F497D">
                  <a:lumMod val="50000"/>
                </a:srgbClr>
              </a:solidFill>
              <a:effectLst/>
              <a:uLnTx/>
              <a:uFillTx/>
              <a:latin typeface="Verdana" panose="020B0604030504040204" pitchFamily="34" charset="0"/>
              <a:ea typeface="Verdana" panose="020B0604030504040204" pitchFamily="34" charset="0"/>
              <a:cs typeface="Verdana" panose="020B0604030504040204" pitchFamily="34" charset="0"/>
            </a:endParaRPr>
          </a:p>
        </p:txBody>
      </p:sp>
      <p:sp>
        <p:nvSpPr>
          <p:cNvPr id="12" name="Text Placeholder 16"/>
          <p:cNvSpPr txBox="1">
            <a:spLocks/>
          </p:cNvSpPr>
          <p:nvPr/>
        </p:nvSpPr>
        <p:spPr>
          <a:xfrm>
            <a:off x="457201" y="863126"/>
            <a:ext cx="4444584" cy="1760878"/>
          </a:xfrm>
          <a:prstGeom prst="rect">
            <a:avLst/>
          </a:prstGeom>
        </p:spPr>
        <p:txBody>
          <a:bodyPr vert="horz" lIns="91440" tIns="45720" rIns="91440" bIns="45720" rtlCol="0">
            <a:normAutofit/>
          </a:bodyPr>
          <a:lstStyle>
            <a:lvl1pPr marL="0" indent="0" algn="l" defTabSz="914400" rtl="0" eaLnBrk="1" latinLnBrk="0" hangingPunct="1">
              <a:lnSpc>
                <a:spcPct val="114000"/>
              </a:lnSpc>
              <a:spcBef>
                <a:spcPct val="20000"/>
              </a:spcBef>
              <a:buFont typeface="+mj-lt"/>
              <a:buNone/>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1pPr>
            <a:lvl2pPr marL="971550" indent="-514350" algn="l" defTabSz="914400" rtl="0" eaLnBrk="1" latinLnBrk="0" hangingPunct="1">
              <a:spcBef>
                <a:spcPct val="20000"/>
              </a:spcBef>
              <a:buFont typeface="Arial" panose="020B0604020202020204" pitchFamily="34" charset="0"/>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2pPr>
            <a:lvl3pPr marL="1485900" indent="-571500" algn="l" defTabSz="914400" rtl="0" eaLnBrk="1" latinLnBrk="0" hangingPunct="1">
              <a:spcBef>
                <a:spcPct val="20000"/>
              </a:spcBef>
              <a:buFont typeface="Courier New" panose="02070309020205020404" pitchFamily="49" charset="0"/>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3pPr>
            <a:lvl4pPr marL="1974850" indent="-539750" algn="l" defTabSz="914400" rtl="0" eaLnBrk="1" latinLnBrk="0" hangingPunct="1">
              <a:spcBef>
                <a:spcPct val="20000"/>
              </a:spcBef>
              <a:buFont typeface="Wingdings" panose="05000000000000000000" pitchFamily="2" charset="2"/>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4pPr>
            <a:lvl5pPr marL="2514600" indent="-539750" algn="l" defTabSz="914400" rtl="0" eaLnBrk="1" latinLnBrk="0" hangingPunct="1">
              <a:spcBef>
                <a:spcPct val="20000"/>
              </a:spcBef>
              <a:buFont typeface="Courier New" panose="02070309020205020404" pitchFamily="49" charset="0"/>
              <a:buChar char="o"/>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marR="0" lvl="0" indent="0" algn="l" defTabSz="914400" rtl="0" eaLnBrk="1" fontAlgn="auto" latinLnBrk="0" hangingPunct="1">
              <a:lnSpc>
                <a:spcPct val="114000"/>
              </a:lnSpc>
              <a:spcBef>
                <a:spcPct val="20000"/>
              </a:spcBef>
              <a:spcAft>
                <a:spcPts val="0"/>
              </a:spcAft>
              <a:buClrTx/>
              <a:buSzTx/>
              <a:buFont typeface="+mj-lt"/>
              <a:buNone/>
              <a:tabLst/>
              <a:defRPr/>
            </a:pPr>
            <a:r>
              <a:rPr kumimoji="0" lang="en-US" sz="1800" b="0" i="0" u="none" strike="noStrike" kern="1200" cap="none" spc="0" normalizeH="0" baseline="0" noProof="0" dirty="0">
                <a:ln>
                  <a:noFill/>
                </a:ln>
                <a:solidFill>
                  <a:srgbClr val="1F497D">
                    <a:lumMod val="50000"/>
                  </a:srgbClr>
                </a:solidFill>
                <a:effectLst/>
                <a:uLnTx/>
                <a:uFillTx/>
                <a:latin typeface="Verdana" panose="020B0604030504040204" pitchFamily="34" charset="0"/>
                <a:ea typeface="Verdana" panose="020B0604030504040204" pitchFamily="34" charset="0"/>
                <a:cs typeface="Verdana" panose="020B0604030504040204" pitchFamily="34" charset="0"/>
              </a:rPr>
              <a:t>2 Complete the following sentence.</a:t>
            </a:r>
          </a:p>
          <a:p>
            <a:pPr marL="0" marR="0" lvl="0" indent="0" algn="l" defTabSz="914400" rtl="0" eaLnBrk="1" fontAlgn="auto" latinLnBrk="0" hangingPunct="1">
              <a:lnSpc>
                <a:spcPct val="114000"/>
              </a:lnSpc>
              <a:spcBef>
                <a:spcPct val="20000"/>
              </a:spcBef>
              <a:spcAft>
                <a:spcPts val="0"/>
              </a:spcAft>
              <a:buClrTx/>
              <a:buSzTx/>
              <a:buFont typeface="+mj-lt"/>
              <a:buNone/>
              <a:tabLst/>
              <a:defRPr/>
            </a:pPr>
            <a:endParaRPr lang="en-US" dirty="0">
              <a:solidFill>
                <a:srgbClr val="1F497D">
                  <a:lumMod val="50000"/>
                </a:srgbClr>
              </a:solidFill>
            </a:endParaRPr>
          </a:p>
          <a:p>
            <a:pPr marL="0" marR="0" lvl="0" indent="0" algn="l" defTabSz="914400" rtl="0" eaLnBrk="1" fontAlgn="auto" latinLnBrk="0" hangingPunct="1">
              <a:lnSpc>
                <a:spcPct val="114000"/>
              </a:lnSpc>
              <a:spcBef>
                <a:spcPct val="20000"/>
              </a:spcBef>
              <a:spcAft>
                <a:spcPts val="0"/>
              </a:spcAft>
              <a:buClrTx/>
              <a:buSzTx/>
              <a:buFont typeface="+mj-lt"/>
              <a:buNone/>
              <a:tabLst/>
              <a:defRPr/>
            </a:pPr>
            <a:r>
              <a:rPr kumimoji="0" lang="en-US" sz="1800" b="0" i="0" u="none" strike="noStrike" kern="1200" cap="none" spc="0" normalizeH="0" baseline="0" noProof="0" dirty="0">
                <a:ln>
                  <a:noFill/>
                </a:ln>
                <a:solidFill>
                  <a:srgbClr val="1F497D">
                    <a:lumMod val="50000"/>
                  </a:srgbClr>
                </a:solidFill>
                <a:effectLst/>
                <a:uLnTx/>
                <a:uFillTx/>
                <a:latin typeface="Verdana" panose="020B0604030504040204" pitchFamily="34" charset="0"/>
                <a:ea typeface="Verdana" panose="020B0604030504040204" pitchFamily="34" charset="0"/>
                <a:cs typeface="Verdana" panose="020B0604030504040204" pitchFamily="34" charset="0"/>
              </a:rPr>
              <a:t>The outer electrons…</a:t>
            </a:r>
          </a:p>
        </p:txBody>
      </p:sp>
      <p:sp>
        <p:nvSpPr>
          <p:cNvPr id="20" name="Rectangle 19"/>
          <p:cNvSpPr/>
          <p:nvPr/>
        </p:nvSpPr>
        <p:spPr>
          <a:xfrm>
            <a:off x="402385" y="3574076"/>
            <a:ext cx="8303467" cy="540142"/>
          </a:xfrm>
          <a:prstGeom prst="rect">
            <a:avLst/>
          </a:prstGeom>
          <a:solidFill>
            <a:srgbClr val="FAFAEA"/>
          </a:solidFill>
          <a:ln>
            <a:solidFill>
              <a:srgbClr val="10253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1" name="Rectangle 20"/>
          <p:cNvSpPr/>
          <p:nvPr/>
        </p:nvSpPr>
        <p:spPr>
          <a:xfrm>
            <a:off x="402385" y="4233894"/>
            <a:ext cx="8303467" cy="540142"/>
          </a:xfrm>
          <a:prstGeom prst="rect">
            <a:avLst/>
          </a:prstGeom>
          <a:solidFill>
            <a:srgbClr val="FAFAEA"/>
          </a:solidFill>
          <a:ln>
            <a:solidFill>
              <a:srgbClr val="10253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4" name="TextBox 23"/>
          <p:cNvSpPr txBox="1"/>
          <p:nvPr/>
        </p:nvSpPr>
        <p:spPr>
          <a:xfrm>
            <a:off x="457200" y="3659410"/>
            <a:ext cx="465826" cy="369332"/>
          </a:xfrm>
          <a:prstGeom prst="rect">
            <a:avLst/>
          </a:prstGeom>
          <a:noFill/>
        </p:spPr>
        <p:txBody>
          <a:bodyPr wrap="square" rtlCol="0">
            <a:spAutoFit/>
          </a:bodyPr>
          <a:lstStyle/>
          <a:p>
            <a:pPr algn="ctr"/>
            <a:r>
              <a:rPr lang="en-GB" dirty="0">
                <a:solidFill>
                  <a:srgbClr val="10253F"/>
                </a:solidFill>
                <a:latin typeface="Verdana" panose="020B0604030504040204" pitchFamily="34" charset="0"/>
                <a:ea typeface="Verdana" panose="020B0604030504040204" pitchFamily="34" charset="0"/>
              </a:rPr>
              <a:t>A</a:t>
            </a:r>
          </a:p>
        </p:txBody>
      </p:sp>
      <p:sp>
        <p:nvSpPr>
          <p:cNvPr id="25" name="TextBox 24"/>
          <p:cNvSpPr txBox="1"/>
          <p:nvPr/>
        </p:nvSpPr>
        <p:spPr>
          <a:xfrm>
            <a:off x="977841" y="3657081"/>
            <a:ext cx="7728009" cy="369332"/>
          </a:xfrm>
          <a:prstGeom prst="rect">
            <a:avLst/>
          </a:prstGeom>
          <a:noFill/>
        </p:spPr>
        <p:txBody>
          <a:bodyPr wrap="square" rtlCol="0" anchor="ctr" anchorCtr="0">
            <a:noAutofit/>
          </a:bodyPr>
          <a:lstStyle/>
          <a:p>
            <a:r>
              <a:rPr lang="en-GB" dirty="0">
                <a:solidFill>
                  <a:srgbClr val="10253F"/>
                </a:solidFill>
                <a:latin typeface="Verdana" panose="020B0604030504040204" pitchFamily="34" charset="0"/>
                <a:ea typeface="Verdana" panose="020B0604030504040204" pitchFamily="34" charset="0"/>
              </a:rPr>
              <a:t>can move between positive ions.</a:t>
            </a:r>
          </a:p>
        </p:txBody>
      </p:sp>
      <p:sp>
        <p:nvSpPr>
          <p:cNvPr id="26" name="TextBox 25"/>
          <p:cNvSpPr txBox="1"/>
          <p:nvPr/>
        </p:nvSpPr>
        <p:spPr>
          <a:xfrm>
            <a:off x="457200" y="4319228"/>
            <a:ext cx="465826" cy="369332"/>
          </a:xfrm>
          <a:prstGeom prst="rect">
            <a:avLst/>
          </a:prstGeom>
          <a:noFill/>
        </p:spPr>
        <p:txBody>
          <a:bodyPr wrap="square" rtlCol="0">
            <a:spAutoFit/>
          </a:bodyPr>
          <a:lstStyle/>
          <a:p>
            <a:pPr algn="ctr"/>
            <a:r>
              <a:rPr lang="en-GB" dirty="0">
                <a:solidFill>
                  <a:srgbClr val="10253F"/>
                </a:solidFill>
                <a:latin typeface="Verdana" panose="020B0604030504040204" pitchFamily="34" charset="0"/>
                <a:ea typeface="Verdana" panose="020B0604030504040204" pitchFamily="34" charset="0"/>
              </a:rPr>
              <a:t>B</a:t>
            </a:r>
          </a:p>
        </p:txBody>
      </p:sp>
      <p:sp>
        <p:nvSpPr>
          <p:cNvPr id="27" name="TextBox 26"/>
          <p:cNvSpPr txBox="1"/>
          <p:nvPr/>
        </p:nvSpPr>
        <p:spPr>
          <a:xfrm>
            <a:off x="977841" y="4316899"/>
            <a:ext cx="7728009" cy="369332"/>
          </a:xfrm>
          <a:prstGeom prst="rect">
            <a:avLst/>
          </a:prstGeom>
          <a:noFill/>
        </p:spPr>
        <p:txBody>
          <a:bodyPr wrap="square" rtlCol="0" anchor="ctr" anchorCtr="0">
            <a:noAutofit/>
          </a:bodyPr>
          <a:lstStyle/>
          <a:p>
            <a:r>
              <a:rPr lang="en-GB" dirty="0">
                <a:solidFill>
                  <a:srgbClr val="10253F"/>
                </a:solidFill>
                <a:latin typeface="Verdana" panose="020B0604030504040204" pitchFamily="34" charset="0"/>
                <a:ea typeface="Verdana" panose="020B0604030504040204" pitchFamily="34" charset="0"/>
              </a:rPr>
              <a:t>still belong to a specific nucleus.</a:t>
            </a:r>
          </a:p>
        </p:txBody>
      </p:sp>
      <p:pic>
        <p:nvPicPr>
          <p:cNvPr id="2" name="Picture 1" descr="A picture containing clock&#10;&#10;Description automatically generated">
            <a:extLst>
              <a:ext uri="{FF2B5EF4-FFF2-40B4-BE49-F238E27FC236}">
                <a16:creationId xmlns="" xmlns:a16="http://schemas.microsoft.com/office/drawing/2014/main" id="{DC3A8543-F87E-49F9-A7B1-937472CA0774}"/>
              </a:ext>
            </a:extLst>
          </p:cNvPr>
          <p:cNvPicPr/>
          <p:nvPr/>
        </p:nvPicPr>
        <p:blipFill>
          <a:blip r:embed="rId4">
            <a:extLst>
              <a:ext uri="{28A0092B-C50C-407E-A947-70E740481C1C}">
                <a14:useLocalDpi xmlns:a14="http://schemas.microsoft.com/office/drawing/2010/main" val="0"/>
              </a:ext>
            </a:extLst>
          </a:blip>
          <a:stretch>
            <a:fillRect/>
          </a:stretch>
        </p:blipFill>
        <p:spPr>
          <a:xfrm>
            <a:off x="3826799" y="1305000"/>
            <a:ext cx="4860000" cy="2124000"/>
          </a:xfrm>
          <a:prstGeom prst="rect">
            <a:avLst/>
          </a:prstGeom>
        </p:spPr>
      </p:pic>
      <p:sp>
        <p:nvSpPr>
          <p:cNvPr id="3" name="Rounded Rectangle 2">
            <a:hlinkClick r:id="rId5" action="ppaction://hlinksldjump"/>
            <a:extLst>
              <a:ext uri="{FF2B5EF4-FFF2-40B4-BE49-F238E27FC236}">
                <a16:creationId xmlns="" xmlns:a16="http://schemas.microsoft.com/office/drawing/2014/main" id="{A2FB1482-29CE-4163-81D5-4283192222CB}"/>
              </a:ext>
            </a:extLst>
          </p:cNvPr>
          <p:cNvSpPr/>
          <p:nvPr/>
        </p:nvSpPr>
        <p:spPr>
          <a:xfrm>
            <a:off x="7884488" y="145168"/>
            <a:ext cx="1080000" cy="360000"/>
          </a:xfrm>
          <a:prstGeom prst="roundRect">
            <a:avLst/>
          </a:prstGeom>
          <a:solidFill>
            <a:schemeClr val="accent2"/>
          </a:solidFill>
          <a:ln>
            <a:solidFill>
              <a:schemeClr val="accent2"/>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a:latin typeface="Verdana" panose="020B0604030504040204" pitchFamily="34" charset="0"/>
                <a:ea typeface="Verdana" panose="020B0604030504040204" pitchFamily="34" charset="0"/>
              </a:rPr>
              <a:t>Home</a:t>
            </a:r>
          </a:p>
        </p:txBody>
      </p:sp>
    </p:spTree>
    <p:extLst>
      <p:ext uri="{BB962C8B-B14F-4D97-AF65-F5344CB8AC3E}">
        <p14:creationId xmlns:p14="http://schemas.microsoft.com/office/powerpoint/2010/main" val="401620775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p:cNvPicPr>
            <a:picLocks noChangeAspect="1"/>
          </p:cNvPicPr>
          <p:nvPr/>
        </p:nvPicPr>
        <p:blipFill>
          <a:blip r:embed="rId3"/>
          <a:stretch>
            <a:fillRect/>
          </a:stretch>
        </p:blipFill>
        <p:spPr>
          <a:xfrm>
            <a:off x="-4349" y="641453"/>
            <a:ext cx="9150889" cy="6212362"/>
          </a:xfrm>
          <a:prstGeom prst="rect">
            <a:avLst/>
          </a:prstGeom>
          <a:ln>
            <a:solidFill>
              <a:schemeClr val="bg1">
                <a:lumMod val="75000"/>
              </a:schemeClr>
            </a:solidFill>
          </a:ln>
        </p:spPr>
      </p:pic>
      <p:sp>
        <p:nvSpPr>
          <p:cNvPr id="11" name="Title 1"/>
          <p:cNvSpPr txBox="1">
            <a:spLocks/>
          </p:cNvSpPr>
          <p:nvPr/>
        </p:nvSpPr>
        <p:spPr>
          <a:xfrm>
            <a:off x="143751" y="26336"/>
            <a:ext cx="8820737" cy="5760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2000" b="1"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000" b="1"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Verdana" panose="020B0604030504040204" pitchFamily="34" charset="0"/>
              </a:rPr>
              <a:t>Metallic structure diagrams</a:t>
            </a:r>
            <a:endParaRPr kumimoji="0" lang="en-GB" sz="2000" b="1"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Verdana" panose="020B0604030504040204" pitchFamily="34" charset="0"/>
            </a:endParaRPr>
          </a:p>
        </p:txBody>
      </p:sp>
      <p:sp>
        <p:nvSpPr>
          <p:cNvPr id="33" name="Text Placeholder 3"/>
          <p:cNvSpPr txBox="1">
            <a:spLocks/>
          </p:cNvSpPr>
          <p:nvPr/>
        </p:nvSpPr>
        <p:spPr>
          <a:xfrm>
            <a:off x="354605" y="832586"/>
            <a:ext cx="8441052" cy="892698"/>
          </a:xfrm>
          <a:prstGeom prst="rect">
            <a:avLst/>
          </a:prstGeom>
        </p:spPr>
        <p:txBody>
          <a:bodyPr/>
          <a:lstStyle>
            <a:lvl1pPr marL="0" indent="0" algn="l" defTabSz="914400" rtl="0" eaLnBrk="1" latinLnBrk="0" hangingPunct="1">
              <a:spcBef>
                <a:spcPct val="20000"/>
              </a:spcBef>
              <a:buFont typeface="+mj-lt"/>
              <a:buNone/>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1pPr>
            <a:lvl2pPr marL="971550" indent="-514350" algn="l" defTabSz="914400" rtl="0" eaLnBrk="1" latinLnBrk="0" hangingPunct="1">
              <a:spcBef>
                <a:spcPct val="20000"/>
              </a:spcBef>
              <a:buFont typeface="Arial" panose="020B0604020202020204" pitchFamily="34" charset="0"/>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2pPr>
            <a:lvl3pPr marL="1485900" indent="-571500" algn="l" defTabSz="914400" rtl="0" eaLnBrk="1" latinLnBrk="0" hangingPunct="1">
              <a:spcBef>
                <a:spcPct val="20000"/>
              </a:spcBef>
              <a:buFont typeface="Courier New" panose="02070309020205020404" pitchFamily="49" charset="0"/>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3pPr>
            <a:lvl4pPr marL="1974850" indent="-539750" algn="l" defTabSz="914400" rtl="0" eaLnBrk="1" latinLnBrk="0" hangingPunct="1">
              <a:spcBef>
                <a:spcPct val="20000"/>
              </a:spcBef>
              <a:buFont typeface="Wingdings" panose="05000000000000000000" pitchFamily="2" charset="2"/>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4pPr>
            <a:lvl5pPr marL="2514600" indent="-539750" algn="l" defTabSz="914400" rtl="0" eaLnBrk="1" latinLnBrk="0" hangingPunct="1">
              <a:spcBef>
                <a:spcPct val="20000"/>
              </a:spcBef>
              <a:buFont typeface="Courier New" panose="02070309020205020404" pitchFamily="49" charset="0"/>
              <a:buChar char="o"/>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ct val="20000"/>
              </a:spcBef>
              <a:spcAft>
                <a:spcPts val="0"/>
              </a:spcAft>
              <a:buClrTx/>
              <a:buSzTx/>
              <a:buFont typeface="+mj-lt"/>
              <a:buNone/>
              <a:tabLst/>
              <a:defRPr/>
            </a:pPr>
            <a:r>
              <a:rPr kumimoji="0" lang="en-GB" sz="1800" b="0" i="0" u="none" strike="noStrike" kern="1200" cap="none" spc="0" normalizeH="0" baseline="0" noProof="0" dirty="0">
                <a:ln>
                  <a:noFill/>
                </a:ln>
                <a:solidFill>
                  <a:srgbClr val="1F497D">
                    <a:lumMod val="50000"/>
                  </a:srgbClr>
                </a:solidFill>
                <a:effectLst/>
                <a:uLnTx/>
                <a:uFillTx/>
                <a:latin typeface="Verdana" panose="020B0604030504040204" pitchFamily="34" charset="0"/>
                <a:ea typeface="Verdana" panose="020B0604030504040204" pitchFamily="34" charset="0"/>
                <a:cs typeface="Verdana" panose="020B0604030504040204" pitchFamily="34" charset="0"/>
              </a:rPr>
              <a:t>Some students have drawn diagrams to show how they think about the structure of a metal.</a:t>
            </a:r>
          </a:p>
          <a:p>
            <a:pPr marL="0" marR="0" lvl="0" indent="0" algn="l" defTabSz="914400" rtl="0" eaLnBrk="1" fontAlgn="auto" latinLnBrk="0" hangingPunct="1">
              <a:lnSpc>
                <a:spcPct val="100000"/>
              </a:lnSpc>
              <a:spcBef>
                <a:spcPct val="20000"/>
              </a:spcBef>
              <a:spcAft>
                <a:spcPts val="0"/>
              </a:spcAft>
              <a:buClrTx/>
              <a:buSzTx/>
              <a:buFont typeface="+mj-lt"/>
              <a:buNone/>
              <a:tabLst/>
              <a:defRPr/>
            </a:pPr>
            <a:endParaRPr kumimoji="0" lang="en-GB" sz="1800" b="0" i="0" u="none" strike="noStrike" kern="1200" cap="none" spc="0" normalizeH="0" baseline="0" noProof="0" dirty="0">
              <a:ln>
                <a:noFill/>
              </a:ln>
              <a:solidFill>
                <a:srgbClr val="1F497D">
                  <a:lumMod val="50000"/>
                </a:srgbClr>
              </a:solidFill>
              <a:effectLst/>
              <a:uLnTx/>
              <a:uFillTx/>
              <a:latin typeface="Verdana" panose="020B0604030504040204" pitchFamily="34" charset="0"/>
              <a:ea typeface="Verdana" panose="020B0604030504040204" pitchFamily="34" charset="0"/>
              <a:cs typeface="Verdana" panose="020B0604030504040204" pitchFamily="34" charset="0"/>
            </a:endParaRPr>
          </a:p>
        </p:txBody>
      </p:sp>
      <p:sp>
        <p:nvSpPr>
          <p:cNvPr id="4" name="TextBox 3">
            <a:extLst>
              <a:ext uri="{FF2B5EF4-FFF2-40B4-BE49-F238E27FC236}">
                <a16:creationId xmlns="" xmlns:a16="http://schemas.microsoft.com/office/drawing/2014/main" id="{A48C8CB3-920F-4B6F-B01C-736EE789A6CC}"/>
              </a:ext>
            </a:extLst>
          </p:cNvPr>
          <p:cNvSpPr txBox="1"/>
          <p:nvPr/>
        </p:nvSpPr>
        <p:spPr>
          <a:xfrm>
            <a:off x="178700" y="4764569"/>
            <a:ext cx="8748828" cy="1373421"/>
          </a:xfrm>
          <a:prstGeom prst="rect">
            <a:avLst/>
          </a:prstGeom>
          <a:solidFill>
            <a:srgbClr val="FAFAEA"/>
          </a:solidFill>
          <a:ln>
            <a:solidFill>
              <a:schemeClr val="tx2">
                <a:lumMod val="50000"/>
              </a:schemeClr>
            </a:solidFill>
          </a:ln>
        </p:spPr>
        <p:txBody>
          <a:bodyPr wrap="square" rtlCol="0">
            <a:noAutofit/>
          </a:bodyPr>
          <a:lstStyle/>
          <a:p>
            <a:pPr marL="342900" indent="-342900">
              <a:lnSpc>
                <a:spcPct val="113000"/>
              </a:lnSpc>
              <a:buFont typeface="+mj-lt"/>
              <a:buAutoNum type="arabicPeriod"/>
            </a:pPr>
            <a:r>
              <a:rPr lang="en-GB" sz="1600"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Whose thinking do you agree with?</a:t>
            </a:r>
          </a:p>
          <a:p>
            <a:pPr marL="800100" lvl="1" indent="-342900">
              <a:lnSpc>
                <a:spcPct val="113000"/>
              </a:lnSpc>
              <a:spcAft>
                <a:spcPts val="600"/>
              </a:spcAft>
              <a:buFont typeface="Arial" panose="020B0604020202020204" pitchFamily="34" charset="0"/>
              <a:buChar char="•"/>
            </a:pPr>
            <a:r>
              <a:rPr lang="en-GB" sz="1600" i="1"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Explain your answer</a:t>
            </a:r>
          </a:p>
          <a:p>
            <a:pPr marL="342900" indent="-342900">
              <a:lnSpc>
                <a:spcPct val="113000"/>
              </a:lnSpc>
              <a:buFont typeface="+mj-lt"/>
              <a:buAutoNum type="arabicPeriod"/>
            </a:pPr>
            <a:r>
              <a:rPr lang="en-GB" sz="1600"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Whose thinking do you disagree with</a:t>
            </a:r>
          </a:p>
          <a:p>
            <a:pPr marL="800100" lvl="1" indent="-342900">
              <a:lnSpc>
                <a:spcPct val="113000"/>
              </a:lnSpc>
              <a:buFont typeface="Arial" panose="020B0604020202020204" pitchFamily="34" charset="0"/>
              <a:buChar char="•"/>
            </a:pPr>
            <a:r>
              <a:rPr lang="en-GB" sz="1600" i="1"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Explain your answer</a:t>
            </a:r>
          </a:p>
        </p:txBody>
      </p:sp>
      <p:sp>
        <p:nvSpPr>
          <p:cNvPr id="2" name="Rounded Rectangle 2">
            <a:hlinkClick r:id="rId4" action="ppaction://hlinksldjump"/>
            <a:extLst>
              <a:ext uri="{FF2B5EF4-FFF2-40B4-BE49-F238E27FC236}">
                <a16:creationId xmlns="" xmlns:a16="http://schemas.microsoft.com/office/drawing/2014/main" id="{D1D47BAF-234A-4903-9FB3-5EBF63B46BCE}"/>
              </a:ext>
            </a:extLst>
          </p:cNvPr>
          <p:cNvSpPr/>
          <p:nvPr/>
        </p:nvSpPr>
        <p:spPr>
          <a:xfrm>
            <a:off x="7884488" y="145168"/>
            <a:ext cx="1080000" cy="360000"/>
          </a:xfrm>
          <a:prstGeom prst="roundRect">
            <a:avLst/>
          </a:prstGeom>
          <a:solidFill>
            <a:schemeClr val="accent2"/>
          </a:solidFill>
          <a:ln>
            <a:solidFill>
              <a:schemeClr val="accent2"/>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a:latin typeface="Verdana" panose="020B0604030504040204" pitchFamily="34" charset="0"/>
                <a:ea typeface="Verdana" panose="020B0604030504040204" pitchFamily="34" charset="0"/>
              </a:rPr>
              <a:t>Home</a:t>
            </a:r>
          </a:p>
        </p:txBody>
      </p:sp>
      <p:grpSp>
        <p:nvGrpSpPr>
          <p:cNvPr id="18" name="Group 17">
            <a:extLst>
              <a:ext uri="{FF2B5EF4-FFF2-40B4-BE49-F238E27FC236}">
                <a16:creationId xmlns="" xmlns:a16="http://schemas.microsoft.com/office/drawing/2014/main" id="{E382D827-F5FA-4F96-870F-A54A11860C0B}"/>
              </a:ext>
            </a:extLst>
          </p:cNvPr>
          <p:cNvGrpSpPr/>
          <p:nvPr/>
        </p:nvGrpSpPr>
        <p:grpSpPr>
          <a:xfrm>
            <a:off x="1451205" y="1392462"/>
            <a:ext cx="6205827" cy="3163699"/>
            <a:chOff x="895047" y="1693834"/>
            <a:chExt cx="6205827" cy="3163699"/>
          </a:xfrm>
        </p:grpSpPr>
        <p:grpSp>
          <p:nvGrpSpPr>
            <p:cNvPr id="8" name="Group 7"/>
            <p:cNvGrpSpPr/>
            <p:nvPr/>
          </p:nvGrpSpPr>
          <p:grpSpPr>
            <a:xfrm>
              <a:off x="2983973" y="2941400"/>
              <a:ext cx="1970291" cy="1401510"/>
              <a:chOff x="0" y="0"/>
              <a:chExt cx="1428115" cy="973455"/>
            </a:xfrm>
          </p:grpSpPr>
          <p:grpSp>
            <p:nvGrpSpPr>
              <p:cNvPr id="9" name="Group 8"/>
              <p:cNvGrpSpPr>
                <a:grpSpLocks noChangeAspect="1"/>
              </p:cNvGrpSpPr>
              <p:nvPr userDrawn="1"/>
            </p:nvGrpSpPr>
            <p:grpSpPr>
              <a:xfrm>
                <a:off x="200025" y="0"/>
                <a:ext cx="475615" cy="611505"/>
                <a:chOff x="0" y="0"/>
                <a:chExt cx="527901" cy="688156"/>
              </a:xfrm>
            </p:grpSpPr>
            <p:sp>
              <p:nvSpPr>
                <p:cNvPr id="27" name="Freeform 26"/>
                <p:cNvSpPr/>
                <p:nvPr userDrawn="1"/>
              </p:nvSpPr>
              <p:spPr>
                <a:xfrm>
                  <a:off x="0" y="334638"/>
                  <a:ext cx="527901" cy="353518"/>
                </a:xfrm>
                <a:custGeom>
                  <a:avLst/>
                  <a:gdLst>
                    <a:gd name="connsiteX0" fmla="*/ 0 w 537328"/>
                    <a:gd name="connsiteY0" fmla="*/ 377072 h 377072"/>
                    <a:gd name="connsiteX1" fmla="*/ 537328 w 537328"/>
                    <a:gd name="connsiteY1" fmla="*/ 18853 h 377072"/>
                    <a:gd name="connsiteX2" fmla="*/ 9427 w 537328"/>
                    <a:gd name="connsiteY2" fmla="*/ 18853 h 377072"/>
                    <a:gd name="connsiteX3" fmla="*/ 9427 w 537328"/>
                    <a:gd name="connsiteY3" fmla="*/ 0 h 377072"/>
                    <a:gd name="connsiteX0" fmla="*/ 0 w 537328"/>
                    <a:gd name="connsiteY0" fmla="*/ 377072 h 377072"/>
                    <a:gd name="connsiteX1" fmla="*/ 537328 w 537328"/>
                    <a:gd name="connsiteY1" fmla="*/ 18853 h 377072"/>
                    <a:gd name="connsiteX2" fmla="*/ 9427 w 537328"/>
                    <a:gd name="connsiteY2" fmla="*/ 18853 h 377072"/>
                    <a:gd name="connsiteX3" fmla="*/ 9427 w 537328"/>
                    <a:gd name="connsiteY3" fmla="*/ 0 h 377072"/>
                    <a:gd name="connsiteX0" fmla="*/ 0 w 537332"/>
                    <a:gd name="connsiteY0" fmla="*/ 384069 h 384069"/>
                    <a:gd name="connsiteX1" fmla="*/ 537328 w 537332"/>
                    <a:gd name="connsiteY1" fmla="*/ 25850 h 384069"/>
                    <a:gd name="connsiteX2" fmla="*/ 9427 w 537332"/>
                    <a:gd name="connsiteY2" fmla="*/ 25850 h 384069"/>
                    <a:gd name="connsiteX3" fmla="*/ 9427 w 537332"/>
                    <a:gd name="connsiteY3" fmla="*/ 6997 h 384069"/>
                    <a:gd name="connsiteX0" fmla="*/ 0 w 537332"/>
                    <a:gd name="connsiteY0" fmla="*/ 384069 h 384069"/>
                    <a:gd name="connsiteX1" fmla="*/ 537328 w 537332"/>
                    <a:gd name="connsiteY1" fmla="*/ 25850 h 384069"/>
                    <a:gd name="connsiteX2" fmla="*/ 9427 w 537332"/>
                    <a:gd name="connsiteY2" fmla="*/ 25850 h 384069"/>
                    <a:gd name="connsiteX3" fmla="*/ 9427 w 537332"/>
                    <a:gd name="connsiteY3" fmla="*/ 6997 h 384069"/>
                    <a:gd name="connsiteX0" fmla="*/ 0 w 537328"/>
                    <a:gd name="connsiteY0" fmla="*/ 710852 h 710852"/>
                    <a:gd name="connsiteX1" fmla="*/ 537328 w 537328"/>
                    <a:gd name="connsiteY1" fmla="*/ 352633 h 710852"/>
                    <a:gd name="connsiteX2" fmla="*/ 9427 w 537328"/>
                    <a:gd name="connsiteY2" fmla="*/ 352633 h 710852"/>
                    <a:gd name="connsiteX3" fmla="*/ 9427 w 537328"/>
                    <a:gd name="connsiteY3" fmla="*/ 333780 h 710852"/>
                    <a:gd name="connsiteX0" fmla="*/ 0 w 537328"/>
                    <a:gd name="connsiteY0" fmla="*/ 1461154 h 1461154"/>
                    <a:gd name="connsiteX1" fmla="*/ 537328 w 537328"/>
                    <a:gd name="connsiteY1" fmla="*/ 1102935 h 1461154"/>
                    <a:gd name="connsiteX2" fmla="*/ 9427 w 537328"/>
                    <a:gd name="connsiteY2" fmla="*/ 1102935 h 1461154"/>
                    <a:gd name="connsiteX3" fmla="*/ 160256 w 537328"/>
                    <a:gd name="connsiteY3" fmla="*/ 0 h 1461154"/>
                    <a:gd name="connsiteX0" fmla="*/ 0 w 537328"/>
                    <a:gd name="connsiteY0" fmla="*/ 710853 h 710853"/>
                    <a:gd name="connsiteX1" fmla="*/ 537328 w 537328"/>
                    <a:gd name="connsiteY1" fmla="*/ 352634 h 710853"/>
                    <a:gd name="connsiteX2" fmla="*/ 9427 w 537328"/>
                    <a:gd name="connsiteY2" fmla="*/ 352634 h 710853"/>
                    <a:gd name="connsiteX0" fmla="*/ 0 w 537328"/>
                    <a:gd name="connsiteY0" fmla="*/ 836552 h 836552"/>
                    <a:gd name="connsiteX1" fmla="*/ 537328 w 537328"/>
                    <a:gd name="connsiteY1" fmla="*/ 478333 h 836552"/>
                    <a:gd name="connsiteX2" fmla="*/ 9427 w 537328"/>
                    <a:gd name="connsiteY2" fmla="*/ 478333 h 836552"/>
                    <a:gd name="connsiteX0" fmla="*/ 0 w 537328"/>
                    <a:gd name="connsiteY0" fmla="*/ 737239 h 737239"/>
                    <a:gd name="connsiteX1" fmla="*/ 537328 w 537328"/>
                    <a:gd name="connsiteY1" fmla="*/ 379020 h 737239"/>
                    <a:gd name="connsiteX2" fmla="*/ 9427 w 537328"/>
                    <a:gd name="connsiteY2" fmla="*/ 379020 h 737239"/>
                    <a:gd name="connsiteX0" fmla="*/ 527957 w 527957"/>
                    <a:gd name="connsiteY0" fmla="*/ 379020 h 379020"/>
                    <a:gd name="connsiteX1" fmla="*/ 56 w 527957"/>
                    <a:gd name="connsiteY1" fmla="*/ 379020 h 379020"/>
                    <a:gd name="connsiteX0" fmla="*/ 527957 w 527957"/>
                    <a:gd name="connsiteY0" fmla="*/ 390136 h 390136"/>
                    <a:gd name="connsiteX1" fmla="*/ 56 w 527957"/>
                    <a:gd name="connsiteY1" fmla="*/ 390136 h 390136"/>
                    <a:gd name="connsiteX0" fmla="*/ 527901 w 527901"/>
                    <a:gd name="connsiteY0" fmla="*/ 438358 h 438358"/>
                    <a:gd name="connsiteX1" fmla="*/ 0 w 527901"/>
                    <a:gd name="connsiteY1" fmla="*/ 438358 h 438358"/>
                    <a:gd name="connsiteX0" fmla="*/ 527901 w 527901"/>
                    <a:gd name="connsiteY0" fmla="*/ 438358 h 438358"/>
                    <a:gd name="connsiteX1" fmla="*/ 0 w 527901"/>
                    <a:gd name="connsiteY1" fmla="*/ 438358 h 438358"/>
                    <a:gd name="connsiteX2" fmla="*/ 527901 w 527901"/>
                    <a:gd name="connsiteY2" fmla="*/ 438358 h 438358"/>
                  </a:gdLst>
                  <a:ahLst/>
                  <a:cxnLst>
                    <a:cxn ang="0">
                      <a:pos x="connsiteX0" y="connsiteY0"/>
                    </a:cxn>
                    <a:cxn ang="0">
                      <a:pos x="connsiteX1" y="connsiteY1"/>
                    </a:cxn>
                    <a:cxn ang="0">
                      <a:pos x="connsiteX2" y="connsiteY2"/>
                    </a:cxn>
                  </a:cxnLst>
                  <a:rect l="l" t="t" r="r" b="b"/>
                  <a:pathLst>
                    <a:path w="527901" h="438358">
                      <a:moveTo>
                        <a:pt x="527901" y="438358"/>
                      </a:moveTo>
                      <a:cubicBezTo>
                        <a:pt x="520044" y="-139818"/>
                        <a:pt x="3142" y="-152389"/>
                        <a:pt x="0" y="438358"/>
                      </a:cubicBezTo>
                      <a:lnTo>
                        <a:pt x="527901" y="438358"/>
                      </a:lnTo>
                      <a:close/>
                    </a:path>
                  </a:pathLst>
                </a:custGeom>
                <a:solidFill>
                  <a:schemeClr val="bg1">
                    <a:lumMod val="65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GB" dirty="0"/>
                </a:p>
              </p:txBody>
            </p:sp>
            <p:sp>
              <p:nvSpPr>
                <p:cNvPr id="28" name="Oval 27"/>
                <p:cNvSpPr/>
                <p:nvPr userDrawn="1"/>
              </p:nvSpPr>
              <p:spPr>
                <a:xfrm>
                  <a:off x="70701" y="0"/>
                  <a:ext cx="386499" cy="386499"/>
                </a:xfrm>
                <a:prstGeom prst="ellipse">
                  <a:avLst/>
                </a:prstGeom>
                <a:solidFill>
                  <a:schemeClr val="bg1">
                    <a:lumMod val="65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GB" dirty="0"/>
                </a:p>
              </p:txBody>
            </p:sp>
          </p:grpSp>
          <p:grpSp>
            <p:nvGrpSpPr>
              <p:cNvPr id="10" name="Group 9"/>
              <p:cNvGrpSpPr>
                <a:grpSpLocks noChangeAspect="1"/>
              </p:cNvGrpSpPr>
              <p:nvPr userDrawn="1"/>
            </p:nvGrpSpPr>
            <p:grpSpPr>
              <a:xfrm>
                <a:off x="0" y="276225"/>
                <a:ext cx="475615" cy="611505"/>
                <a:chOff x="0" y="0"/>
                <a:chExt cx="527901" cy="688156"/>
              </a:xfrm>
            </p:grpSpPr>
            <p:sp>
              <p:nvSpPr>
                <p:cNvPr id="25" name="Freeform 24"/>
                <p:cNvSpPr/>
                <p:nvPr userDrawn="1"/>
              </p:nvSpPr>
              <p:spPr>
                <a:xfrm>
                  <a:off x="0" y="334638"/>
                  <a:ext cx="527901" cy="353518"/>
                </a:xfrm>
                <a:custGeom>
                  <a:avLst/>
                  <a:gdLst>
                    <a:gd name="connsiteX0" fmla="*/ 0 w 537328"/>
                    <a:gd name="connsiteY0" fmla="*/ 377072 h 377072"/>
                    <a:gd name="connsiteX1" fmla="*/ 537328 w 537328"/>
                    <a:gd name="connsiteY1" fmla="*/ 18853 h 377072"/>
                    <a:gd name="connsiteX2" fmla="*/ 9427 w 537328"/>
                    <a:gd name="connsiteY2" fmla="*/ 18853 h 377072"/>
                    <a:gd name="connsiteX3" fmla="*/ 9427 w 537328"/>
                    <a:gd name="connsiteY3" fmla="*/ 0 h 377072"/>
                    <a:gd name="connsiteX0" fmla="*/ 0 w 537328"/>
                    <a:gd name="connsiteY0" fmla="*/ 377072 h 377072"/>
                    <a:gd name="connsiteX1" fmla="*/ 537328 w 537328"/>
                    <a:gd name="connsiteY1" fmla="*/ 18853 h 377072"/>
                    <a:gd name="connsiteX2" fmla="*/ 9427 w 537328"/>
                    <a:gd name="connsiteY2" fmla="*/ 18853 h 377072"/>
                    <a:gd name="connsiteX3" fmla="*/ 9427 w 537328"/>
                    <a:gd name="connsiteY3" fmla="*/ 0 h 377072"/>
                    <a:gd name="connsiteX0" fmla="*/ 0 w 537332"/>
                    <a:gd name="connsiteY0" fmla="*/ 384069 h 384069"/>
                    <a:gd name="connsiteX1" fmla="*/ 537328 w 537332"/>
                    <a:gd name="connsiteY1" fmla="*/ 25850 h 384069"/>
                    <a:gd name="connsiteX2" fmla="*/ 9427 w 537332"/>
                    <a:gd name="connsiteY2" fmla="*/ 25850 h 384069"/>
                    <a:gd name="connsiteX3" fmla="*/ 9427 w 537332"/>
                    <a:gd name="connsiteY3" fmla="*/ 6997 h 384069"/>
                    <a:gd name="connsiteX0" fmla="*/ 0 w 537332"/>
                    <a:gd name="connsiteY0" fmla="*/ 384069 h 384069"/>
                    <a:gd name="connsiteX1" fmla="*/ 537328 w 537332"/>
                    <a:gd name="connsiteY1" fmla="*/ 25850 h 384069"/>
                    <a:gd name="connsiteX2" fmla="*/ 9427 w 537332"/>
                    <a:gd name="connsiteY2" fmla="*/ 25850 h 384069"/>
                    <a:gd name="connsiteX3" fmla="*/ 9427 w 537332"/>
                    <a:gd name="connsiteY3" fmla="*/ 6997 h 384069"/>
                    <a:gd name="connsiteX0" fmla="*/ 0 w 537328"/>
                    <a:gd name="connsiteY0" fmla="*/ 710852 h 710852"/>
                    <a:gd name="connsiteX1" fmla="*/ 537328 w 537328"/>
                    <a:gd name="connsiteY1" fmla="*/ 352633 h 710852"/>
                    <a:gd name="connsiteX2" fmla="*/ 9427 w 537328"/>
                    <a:gd name="connsiteY2" fmla="*/ 352633 h 710852"/>
                    <a:gd name="connsiteX3" fmla="*/ 9427 w 537328"/>
                    <a:gd name="connsiteY3" fmla="*/ 333780 h 710852"/>
                    <a:gd name="connsiteX0" fmla="*/ 0 w 537328"/>
                    <a:gd name="connsiteY0" fmla="*/ 1461154 h 1461154"/>
                    <a:gd name="connsiteX1" fmla="*/ 537328 w 537328"/>
                    <a:gd name="connsiteY1" fmla="*/ 1102935 h 1461154"/>
                    <a:gd name="connsiteX2" fmla="*/ 9427 w 537328"/>
                    <a:gd name="connsiteY2" fmla="*/ 1102935 h 1461154"/>
                    <a:gd name="connsiteX3" fmla="*/ 160256 w 537328"/>
                    <a:gd name="connsiteY3" fmla="*/ 0 h 1461154"/>
                    <a:gd name="connsiteX0" fmla="*/ 0 w 537328"/>
                    <a:gd name="connsiteY0" fmla="*/ 710853 h 710853"/>
                    <a:gd name="connsiteX1" fmla="*/ 537328 w 537328"/>
                    <a:gd name="connsiteY1" fmla="*/ 352634 h 710853"/>
                    <a:gd name="connsiteX2" fmla="*/ 9427 w 537328"/>
                    <a:gd name="connsiteY2" fmla="*/ 352634 h 710853"/>
                    <a:gd name="connsiteX0" fmla="*/ 0 w 537328"/>
                    <a:gd name="connsiteY0" fmla="*/ 836552 h 836552"/>
                    <a:gd name="connsiteX1" fmla="*/ 537328 w 537328"/>
                    <a:gd name="connsiteY1" fmla="*/ 478333 h 836552"/>
                    <a:gd name="connsiteX2" fmla="*/ 9427 w 537328"/>
                    <a:gd name="connsiteY2" fmla="*/ 478333 h 836552"/>
                    <a:gd name="connsiteX0" fmla="*/ 0 w 537328"/>
                    <a:gd name="connsiteY0" fmla="*/ 737239 h 737239"/>
                    <a:gd name="connsiteX1" fmla="*/ 537328 w 537328"/>
                    <a:gd name="connsiteY1" fmla="*/ 379020 h 737239"/>
                    <a:gd name="connsiteX2" fmla="*/ 9427 w 537328"/>
                    <a:gd name="connsiteY2" fmla="*/ 379020 h 737239"/>
                    <a:gd name="connsiteX0" fmla="*/ 527957 w 527957"/>
                    <a:gd name="connsiteY0" fmla="*/ 379020 h 379020"/>
                    <a:gd name="connsiteX1" fmla="*/ 56 w 527957"/>
                    <a:gd name="connsiteY1" fmla="*/ 379020 h 379020"/>
                    <a:gd name="connsiteX0" fmla="*/ 527957 w 527957"/>
                    <a:gd name="connsiteY0" fmla="*/ 390136 h 390136"/>
                    <a:gd name="connsiteX1" fmla="*/ 56 w 527957"/>
                    <a:gd name="connsiteY1" fmla="*/ 390136 h 390136"/>
                    <a:gd name="connsiteX0" fmla="*/ 527901 w 527901"/>
                    <a:gd name="connsiteY0" fmla="*/ 438358 h 438358"/>
                    <a:gd name="connsiteX1" fmla="*/ 0 w 527901"/>
                    <a:gd name="connsiteY1" fmla="*/ 438358 h 438358"/>
                    <a:gd name="connsiteX0" fmla="*/ 527901 w 527901"/>
                    <a:gd name="connsiteY0" fmla="*/ 438358 h 438358"/>
                    <a:gd name="connsiteX1" fmla="*/ 0 w 527901"/>
                    <a:gd name="connsiteY1" fmla="*/ 438358 h 438358"/>
                    <a:gd name="connsiteX2" fmla="*/ 527901 w 527901"/>
                    <a:gd name="connsiteY2" fmla="*/ 438358 h 438358"/>
                  </a:gdLst>
                  <a:ahLst/>
                  <a:cxnLst>
                    <a:cxn ang="0">
                      <a:pos x="connsiteX0" y="connsiteY0"/>
                    </a:cxn>
                    <a:cxn ang="0">
                      <a:pos x="connsiteX1" y="connsiteY1"/>
                    </a:cxn>
                    <a:cxn ang="0">
                      <a:pos x="connsiteX2" y="connsiteY2"/>
                    </a:cxn>
                  </a:cxnLst>
                  <a:rect l="l" t="t" r="r" b="b"/>
                  <a:pathLst>
                    <a:path w="527901" h="438358">
                      <a:moveTo>
                        <a:pt x="527901" y="438358"/>
                      </a:moveTo>
                      <a:cubicBezTo>
                        <a:pt x="520044" y="-139818"/>
                        <a:pt x="3142" y="-152389"/>
                        <a:pt x="0" y="438358"/>
                      </a:cubicBezTo>
                      <a:lnTo>
                        <a:pt x="527901" y="438358"/>
                      </a:lnTo>
                      <a:close/>
                    </a:path>
                  </a:pathLst>
                </a:custGeom>
                <a:solidFill>
                  <a:schemeClr val="bg1">
                    <a:lumMod val="85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GB" dirty="0"/>
                </a:p>
              </p:txBody>
            </p:sp>
            <p:sp>
              <p:nvSpPr>
                <p:cNvPr id="26" name="Oval 25"/>
                <p:cNvSpPr/>
                <p:nvPr userDrawn="1"/>
              </p:nvSpPr>
              <p:spPr>
                <a:xfrm>
                  <a:off x="70701" y="0"/>
                  <a:ext cx="386499" cy="386499"/>
                </a:xfrm>
                <a:prstGeom prst="ellipse">
                  <a:avLst/>
                </a:prstGeom>
                <a:solidFill>
                  <a:schemeClr val="bg1">
                    <a:lumMod val="85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GB" dirty="0"/>
                </a:p>
              </p:txBody>
            </p:sp>
          </p:grpSp>
          <p:grpSp>
            <p:nvGrpSpPr>
              <p:cNvPr id="14" name="Group 13"/>
              <p:cNvGrpSpPr>
                <a:grpSpLocks noChangeAspect="1"/>
              </p:cNvGrpSpPr>
              <p:nvPr userDrawn="1"/>
            </p:nvGrpSpPr>
            <p:grpSpPr>
              <a:xfrm>
                <a:off x="638175" y="28575"/>
                <a:ext cx="475615" cy="611505"/>
                <a:chOff x="0" y="0"/>
                <a:chExt cx="527901" cy="688156"/>
              </a:xfrm>
            </p:grpSpPr>
            <p:sp>
              <p:nvSpPr>
                <p:cNvPr id="23" name="Freeform 22"/>
                <p:cNvSpPr/>
                <p:nvPr userDrawn="1"/>
              </p:nvSpPr>
              <p:spPr>
                <a:xfrm>
                  <a:off x="0" y="334638"/>
                  <a:ext cx="527901" cy="353518"/>
                </a:xfrm>
                <a:custGeom>
                  <a:avLst/>
                  <a:gdLst>
                    <a:gd name="connsiteX0" fmla="*/ 0 w 537328"/>
                    <a:gd name="connsiteY0" fmla="*/ 377072 h 377072"/>
                    <a:gd name="connsiteX1" fmla="*/ 537328 w 537328"/>
                    <a:gd name="connsiteY1" fmla="*/ 18853 h 377072"/>
                    <a:gd name="connsiteX2" fmla="*/ 9427 w 537328"/>
                    <a:gd name="connsiteY2" fmla="*/ 18853 h 377072"/>
                    <a:gd name="connsiteX3" fmla="*/ 9427 w 537328"/>
                    <a:gd name="connsiteY3" fmla="*/ 0 h 377072"/>
                    <a:gd name="connsiteX0" fmla="*/ 0 w 537328"/>
                    <a:gd name="connsiteY0" fmla="*/ 377072 h 377072"/>
                    <a:gd name="connsiteX1" fmla="*/ 537328 w 537328"/>
                    <a:gd name="connsiteY1" fmla="*/ 18853 h 377072"/>
                    <a:gd name="connsiteX2" fmla="*/ 9427 w 537328"/>
                    <a:gd name="connsiteY2" fmla="*/ 18853 h 377072"/>
                    <a:gd name="connsiteX3" fmla="*/ 9427 w 537328"/>
                    <a:gd name="connsiteY3" fmla="*/ 0 h 377072"/>
                    <a:gd name="connsiteX0" fmla="*/ 0 w 537332"/>
                    <a:gd name="connsiteY0" fmla="*/ 384069 h 384069"/>
                    <a:gd name="connsiteX1" fmla="*/ 537328 w 537332"/>
                    <a:gd name="connsiteY1" fmla="*/ 25850 h 384069"/>
                    <a:gd name="connsiteX2" fmla="*/ 9427 w 537332"/>
                    <a:gd name="connsiteY2" fmla="*/ 25850 h 384069"/>
                    <a:gd name="connsiteX3" fmla="*/ 9427 w 537332"/>
                    <a:gd name="connsiteY3" fmla="*/ 6997 h 384069"/>
                    <a:gd name="connsiteX0" fmla="*/ 0 w 537332"/>
                    <a:gd name="connsiteY0" fmla="*/ 384069 h 384069"/>
                    <a:gd name="connsiteX1" fmla="*/ 537328 w 537332"/>
                    <a:gd name="connsiteY1" fmla="*/ 25850 h 384069"/>
                    <a:gd name="connsiteX2" fmla="*/ 9427 w 537332"/>
                    <a:gd name="connsiteY2" fmla="*/ 25850 h 384069"/>
                    <a:gd name="connsiteX3" fmla="*/ 9427 w 537332"/>
                    <a:gd name="connsiteY3" fmla="*/ 6997 h 384069"/>
                    <a:gd name="connsiteX0" fmla="*/ 0 w 537328"/>
                    <a:gd name="connsiteY0" fmla="*/ 710852 h 710852"/>
                    <a:gd name="connsiteX1" fmla="*/ 537328 w 537328"/>
                    <a:gd name="connsiteY1" fmla="*/ 352633 h 710852"/>
                    <a:gd name="connsiteX2" fmla="*/ 9427 w 537328"/>
                    <a:gd name="connsiteY2" fmla="*/ 352633 h 710852"/>
                    <a:gd name="connsiteX3" fmla="*/ 9427 w 537328"/>
                    <a:gd name="connsiteY3" fmla="*/ 333780 h 710852"/>
                    <a:gd name="connsiteX0" fmla="*/ 0 w 537328"/>
                    <a:gd name="connsiteY0" fmla="*/ 1461154 h 1461154"/>
                    <a:gd name="connsiteX1" fmla="*/ 537328 w 537328"/>
                    <a:gd name="connsiteY1" fmla="*/ 1102935 h 1461154"/>
                    <a:gd name="connsiteX2" fmla="*/ 9427 w 537328"/>
                    <a:gd name="connsiteY2" fmla="*/ 1102935 h 1461154"/>
                    <a:gd name="connsiteX3" fmla="*/ 160256 w 537328"/>
                    <a:gd name="connsiteY3" fmla="*/ 0 h 1461154"/>
                    <a:gd name="connsiteX0" fmla="*/ 0 w 537328"/>
                    <a:gd name="connsiteY0" fmla="*/ 710853 h 710853"/>
                    <a:gd name="connsiteX1" fmla="*/ 537328 w 537328"/>
                    <a:gd name="connsiteY1" fmla="*/ 352634 h 710853"/>
                    <a:gd name="connsiteX2" fmla="*/ 9427 w 537328"/>
                    <a:gd name="connsiteY2" fmla="*/ 352634 h 710853"/>
                    <a:gd name="connsiteX0" fmla="*/ 0 w 537328"/>
                    <a:gd name="connsiteY0" fmla="*/ 836552 h 836552"/>
                    <a:gd name="connsiteX1" fmla="*/ 537328 w 537328"/>
                    <a:gd name="connsiteY1" fmla="*/ 478333 h 836552"/>
                    <a:gd name="connsiteX2" fmla="*/ 9427 w 537328"/>
                    <a:gd name="connsiteY2" fmla="*/ 478333 h 836552"/>
                    <a:gd name="connsiteX0" fmla="*/ 0 w 537328"/>
                    <a:gd name="connsiteY0" fmla="*/ 737239 h 737239"/>
                    <a:gd name="connsiteX1" fmla="*/ 537328 w 537328"/>
                    <a:gd name="connsiteY1" fmla="*/ 379020 h 737239"/>
                    <a:gd name="connsiteX2" fmla="*/ 9427 w 537328"/>
                    <a:gd name="connsiteY2" fmla="*/ 379020 h 737239"/>
                    <a:gd name="connsiteX0" fmla="*/ 527957 w 527957"/>
                    <a:gd name="connsiteY0" fmla="*/ 379020 h 379020"/>
                    <a:gd name="connsiteX1" fmla="*/ 56 w 527957"/>
                    <a:gd name="connsiteY1" fmla="*/ 379020 h 379020"/>
                    <a:gd name="connsiteX0" fmla="*/ 527957 w 527957"/>
                    <a:gd name="connsiteY0" fmla="*/ 390136 h 390136"/>
                    <a:gd name="connsiteX1" fmla="*/ 56 w 527957"/>
                    <a:gd name="connsiteY1" fmla="*/ 390136 h 390136"/>
                    <a:gd name="connsiteX0" fmla="*/ 527901 w 527901"/>
                    <a:gd name="connsiteY0" fmla="*/ 438358 h 438358"/>
                    <a:gd name="connsiteX1" fmla="*/ 0 w 527901"/>
                    <a:gd name="connsiteY1" fmla="*/ 438358 h 438358"/>
                    <a:gd name="connsiteX0" fmla="*/ 527901 w 527901"/>
                    <a:gd name="connsiteY0" fmla="*/ 438358 h 438358"/>
                    <a:gd name="connsiteX1" fmla="*/ 0 w 527901"/>
                    <a:gd name="connsiteY1" fmla="*/ 438358 h 438358"/>
                    <a:gd name="connsiteX2" fmla="*/ 527901 w 527901"/>
                    <a:gd name="connsiteY2" fmla="*/ 438358 h 438358"/>
                  </a:gdLst>
                  <a:ahLst/>
                  <a:cxnLst>
                    <a:cxn ang="0">
                      <a:pos x="connsiteX0" y="connsiteY0"/>
                    </a:cxn>
                    <a:cxn ang="0">
                      <a:pos x="connsiteX1" y="connsiteY1"/>
                    </a:cxn>
                    <a:cxn ang="0">
                      <a:pos x="connsiteX2" y="connsiteY2"/>
                    </a:cxn>
                  </a:cxnLst>
                  <a:rect l="l" t="t" r="r" b="b"/>
                  <a:pathLst>
                    <a:path w="527901" h="438358">
                      <a:moveTo>
                        <a:pt x="527901" y="438358"/>
                      </a:moveTo>
                      <a:cubicBezTo>
                        <a:pt x="520044" y="-139818"/>
                        <a:pt x="3142" y="-152389"/>
                        <a:pt x="0" y="438358"/>
                      </a:cubicBezTo>
                      <a:lnTo>
                        <a:pt x="527901" y="438358"/>
                      </a:lnTo>
                      <a:close/>
                    </a:path>
                  </a:pathLst>
                </a:custGeom>
                <a:solidFill>
                  <a:schemeClr val="bg1">
                    <a:lumMod val="85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GB" dirty="0"/>
                </a:p>
              </p:txBody>
            </p:sp>
            <p:sp>
              <p:nvSpPr>
                <p:cNvPr id="24" name="Oval 23"/>
                <p:cNvSpPr/>
                <p:nvPr userDrawn="1"/>
              </p:nvSpPr>
              <p:spPr>
                <a:xfrm>
                  <a:off x="70701" y="0"/>
                  <a:ext cx="386499" cy="386499"/>
                </a:xfrm>
                <a:prstGeom prst="ellipse">
                  <a:avLst/>
                </a:prstGeom>
                <a:solidFill>
                  <a:schemeClr val="bg1">
                    <a:lumMod val="85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GB" dirty="0"/>
                </a:p>
              </p:txBody>
            </p:sp>
          </p:grpSp>
          <p:grpSp>
            <p:nvGrpSpPr>
              <p:cNvPr id="15" name="Group 14"/>
              <p:cNvGrpSpPr>
                <a:grpSpLocks noChangeAspect="1"/>
              </p:cNvGrpSpPr>
              <p:nvPr userDrawn="1"/>
            </p:nvGrpSpPr>
            <p:grpSpPr>
              <a:xfrm>
                <a:off x="952500" y="361950"/>
                <a:ext cx="475615" cy="611505"/>
                <a:chOff x="0" y="0"/>
                <a:chExt cx="527901" cy="688156"/>
              </a:xfrm>
            </p:grpSpPr>
            <p:sp>
              <p:nvSpPr>
                <p:cNvPr id="21" name="Freeform 20"/>
                <p:cNvSpPr/>
                <p:nvPr userDrawn="1"/>
              </p:nvSpPr>
              <p:spPr>
                <a:xfrm>
                  <a:off x="0" y="334638"/>
                  <a:ext cx="527901" cy="353518"/>
                </a:xfrm>
                <a:custGeom>
                  <a:avLst/>
                  <a:gdLst>
                    <a:gd name="connsiteX0" fmla="*/ 0 w 537328"/>
                    <a:gd name="connsiteY0" fmla="*/ 377072 h 377072"/>
                    <a:gd name="connsiteX1" fmla="*/ 537328 w 537328"/>
                    <a:gd name="connsiteY1" fmla="*/ 18853 h 377072"/>
                    <a:gd name="connsiteX2" fmla="*/ 9427 w 537328"/>
                    <a:gd name="connsiteY2" fmla="*/ 18853 h 377072"/>
                    <a:gd name="connsiteX3" fmla="*/ 9427 w 537328"/>
                    <a:gd name="connsiteY3" fmla="*/ 0 h 377072"/>
                    <a:gd name="connsiteX0" fmla="*/ 0 w 537328"/>
                    <a:gd name="connsiteY0" fmla="*/ 377072 h 377072"/>
                    <a:gd name="connsiteX1" fmla="*/ 537328 w 537328"/>
                    <a:gd name="connsiteY1" fmla="*/ 18853 h 377072"/>
                    <a:gd name="connsiteX2" fmla="*/ 9427 w 537328"/>
                    <a:gd name="connsiteY2" fmla="*/ 18853 h 377072"/>
                    <a:gd name="connsiteX3" fmla="*/ 9427 w 537328"/>
                    <a:gd name="connsiteY3" fmla="*/ 0 h 377072"/>
                    <a:gd name="connsiteX0" fmla="*/ 0 w 537332"/>
                    <a:gd name="connsiteY0" fmla="*/ 384069 h 384069"/>
                    <a:gd name="connsiteX1" fmla="*/ 537328 w 537332"/>
                    <a:gd name="connsiteY1" fmla="*/ 25850 h 384069"/>
                    <a:gd name="connsiteX2" fmla="*/ 9427 w 537332"/>
                    <a:gd name="connsiteY2" fmla="*/ 25850 h 384069"/>
                    <a:gd name="connsiteX3" fmla="*/ 9427 w 537332"/>
                    <a:gd name="connsiteY3" fmla="*/ 6997 h 384069"/>
                    <a:gd name="connsiteX0" fmla="*/ 0 w 537332"/>
                    <a:gd name="connsiteY0" fmla="*/ 384069 h 384069"/>
                    <a:gd name="connsiteX1" fmla="*/ 537328 w 537332"/>
                    <a:gd name="connsiteY1" fmla="*/ 25850 h 384069"/>
                    <a:gd name="connsiteX2" fmla="*/ 9427 w 537332"/>
                    <a:gd name="connsiteY2" fmla="*/ 25850 h 384069"/>
                    <a:gd name="connsiteX3" fmla="*/ 9427 w 537332"/>
                    <a:gd name="connsiteY3" fmla="*/ 6997 h 384069"/>
                    <a:gd name="connsiteX0" fmla="*/ 0 w 537328"/>
                    <a:gd name="connsiteY0" fmla="*/ 710852 h 710852"/>
                    <a:gd name="connsiteX1" fmla="*/ 537328 w 537328"/>
                    <a:gd name="connsiteY1" fmla="*/ 352633 h 710852"/>
                    <a:gd name="connsiteX2" fmla="*/ 9427 w 537328"/>
                    <a:gd name="connsiteY2" fmla="*/ 352633 h 710852"/>
                    <a:gd name="connsiteX3" fmla="*/ 9427 w 537328"/>
                    <a:gd name="connsiteY3" fmla="*/ 333780 h 710852"/>
                    <a:gd name="connsiteX0" fmla="*/ 0 w 537328"/>
                    <a:gd name="connsiteY0" fmla="*/ 1461154 h 1461154"/>
                    <a:gd name="connsiteX1" fmla="*/ 537328 w 537328"/>
                    <a:gd name="connsiteY1" fmla="*/ 1102935 h 1461154"/>
                    <a:gd name="connsiteX2" fmla="*/ 9427 w 537328"/>
                    <a:gd name="connsiteY2" fmla="*/ 1102935 h 1461154"/>
                    <a:gd name="connsiteX3" fmla="*/ 160256 w 537328"/>
                    <a:gd name="connsiteY3" fmla="*/ 0 h 1461154"/>
                    <a:gd name="connsiteX0" fmla="*/ 0 w 537328"/>
                    <a:gd name="connsiteY0" fmla="*/ 710853 h 710853"/>
                    <a:gd name="connsiteX1" fmla="*/ 537328 w 537328"/>
                    <a:gd name="connsiteY1" fmla="*/ 352634 h 710853"/>
                    <a:gd name="connsiteX2" fmla="*/ 9427 w 537328"/>
                    <a:gd name="connsiteY2" fmla="*/ 352634 h 710853"/>
                    <a:gd name="connsiteX0" fmla="*/ 0 w 537328"/>
                    <a:gd name="connsiteY0" fmla="*/ 836552 h 836552"/>
                    <a:gd name="connsiteX1" fmla="*/ 537328 w 537328"/>
                    <a:gd name="connsiteY1" fmla="*/ 478333 h 836552"/>
                    <a:gd name="connsiteX2" fmla="*/ 9427 w 537328"/>
                    <a:gd name="connsiteY2" fmla="*/ 478333 h 836552"/>
                    <a:gd name="connsiteX0" fmla="*/ 0 w 537328"/>
                    <a:gd name="connsiteY0" fmla="*/ 737239 h 737239"/>
                    <a:gd name="connsiteX1" fmla="*/ 537328 w 537328"/>
                    <a:gd name="connsiteY1" fmla="*/ 379020 h 737239"/>
                    <a:gd name="connsiteX2" fmla="*/ 9427 w 537328"/>
                    <a:gd name="connsiteY2" fmla="*/ 379020 h 737239"/>
                    <a:gd name="connsiteX0" fmla="*/ 527957 w 527957"/>
                    <a:gd name="connsiteY0" fmla="*/ 379020 h 379020"/>
                    <a:gd name="connsiteX1" fmla="*/ 56 w 527957"/>
                    <a:gd name="connsiteY1" fmla="*/ 379020 h 379020"/>
                    <a:gd name="connsiteX0" fmla="*/ 527957 w 527957"/>
                    <a:gd name="connsiteY0" fmla="*/ 390136 h 390136"/>
                    <a:gd name="connsiteX1" fmla="*/ 56 w 527957"/>
                    <a:gd name="connsiteY1" fmla="*/ 390136 h 390136"/>
                    <a:gd name="connsiteX0" fmla="*/ 527901 w 527901"/>
                    <a:gd name="connsiteY0" fmla="*/ 438358 h 438358"/>
                    <a:gd name="connsiteX1" fmla="*/ 0 w 527901"/>
                    <a:gd name="connsiteY1" fmla="*/ 438358 h 438358"/>
                    <a:gd name="connsiteX0" fmla="*/ 527901 w 527901"/>
                    <a:gd name="connsiteY0" fmla="*/ 438358 h 438358"/>
                    <a:gd name="connsiteX1" fmla="*/ 0 w 527901"/>
                    <a:gd name="connsiteY1" fmla="*/ 438358 h 438358"/>
                    <a:gd name="connsiteX2" fmla="*/ 527901 w 527901"/>
                    <a:gd name="connsiteY2" fmla="*/ 438358 h 438358"/>
                  </a:gdLst>
                  <a:ahLst/>
                  <a:cxnLst>
                    <a:cxn ang="0">
                      <a:pos x="connsiteX0" y="connsiteY0"/>
                    </a:cxn>
                    <a:cxn ang="0">
                      <a:pos x="connsiteX1" y="connsiteY1"/>
                    </a:cxn>
                    <a:cxn ang="0">
                      <a:pos x="connsiteX2" y="connsiteY2"/>
                    </a:cxn>
                  </a:cxnLst>
                  <a:rect l="l" t="t" r="r" b="b"/>
                  <a:pathLst>
                    <a:path w="527901" h="438358">
                      <a:moveTo>
                        <a:pt x="527901" y="438358"/>
                      </a:moveTo>
                      <a:cubicBezTo>
                        <a:pt x="520044" y="-139818"/>
                        <a:pt x="3142" y="-152389"/>
                        <a:pt x="0" y="438358"/>
                      </a:cubicBezTo>
                      <a:lnTo>
                        <a:pt x="527901" y="438358"/>
                      </a:lnTo>
                      <a:close/>
                    </a:path>
                  </a:pathLst>
                </a:custGeom>
                <a:solidFill>
                  <a:schemeClr val="bg1">
                    <a:lumMod val="65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GB" dirty="0"/>
                </a:p>
              </p:txBody>
            </p:sp>
            <p:sp>
              <p:nvSpPr>
                <p:cNvPr id="22" name="Oval 21"/>
                <p:cNvSpPr/>
                <p:nvPr userDrawn="1"/>
              </p:nvSpPr>
              <p:spPr>
                <a:xfrm>
                  <a:off x="70701" y="0"/>
                  <a:ext cx="386499" cy="386499"/>
                </a:xfrm>
                <a:prstGeom prst="ellipse">
                  <a:avLst/>
                </a:prstGeom>
                <a:solidFill>
                  <a:schemeClr val="bg1">
                    <a:lumMod val="65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GB" dirty="0"/>
                </a:p>
              </p:txBody>
            </p:sp>
          </p:grpSp>
          <p:grpSp>
            <p:nvGrpSpPr>
              <p:cNvPr id="17" name="Group 16"/>
              <p:cNvGrpSpPr>
                <a:grpSpLocks noChangeAspect="1"/>
              </p:cNvGrpSpPr>
              <p:nvPr userDrawn="1"/>
            </p:nvGrpSpPr>
            <p:grpSpPr>
              <a:xfrm>
                <a:off x="342900" y="342900"/>
                <a:ext cx="475615" cy="611505"/>
                <a:chOff x="0" y="0"/>
                <a:chExt cx="527901" cy="688156"/>
              </a:xfrm>
            </p:grpSpPr>
            <p:sp>
              <p:nvSpPr>
                <p:cNvPr id="19" name="Freeform 18"/>
                <p:cNvSpPr/>
                <p:nvPr userDrawn="1"/>
              </p:nvSpPr>
              <p:spPr>
                <a:xfrm>
                  <a:off x="0" y="334638"/>
                  <a:ext cx="527901" cy="353518"/>
                </a:xfrm>
                <a:custGeom>
                  <a:avLst/>
                  <a:gdLst>
                    <a:gd name="connsiteX0" fmla="*/ 0 w 537328"/>
                    <a:gd name="connsiteY0" fmla="*/ 377072 h 377072"/>
                    <a:gd name="connsiteX1" fmla="*/ 537328 w 537328"/>
                    <a:gd name="connsiteY1" fmla="*/ 18853 h 377072"/>
                    <a:gd name="connsiteX2" fmla="*/ 9427 w 537328"/>
                    <a:gd name="connsiteY2" fmla="*/ 18853 h 377072"/>
                    <a:gd name="connsiteX3" fmla="*/ 9427 w 537328"/>
                    <a:gd name="connsiteY3" fmla="*/ 0 h 377072"/>
                    <a:gd name="connsiteX0" fmla="*/ 0 w 537328"/>
                    <a:gd name="connsiteY0" fmla="*/ 377072 h 377072"/>
                    <a:gd name="connsiteX1" fmla="*/ 537328 w 537328"/>
                    <a:gd name="connsiteY1" fmla="*/ 18853 h 377072"/>
                    <a:gd name="connsiteX2" fmla="*/ 9427 w 537328"/>
                    <a:gd name="connsiteY2" fmla="*/ 18853 h 377072"/>
                    <a:gd name="connsiteX3" fmla="*/ 9427 w 537328"/>
                    <a:gd name="connsiteY3" fmla="*/ 0 h 377072"/>
                    <a:gd name="connsiteX0" fmla="*/ 0 w 537332"/>
                    <a:gd name="connsiteY0" fmla="*/ 384069 h 384069"/>
                    <a:gd name="connsiteX1" fmla="*/ 537328 w 537332"/>
                    <a:gd name="connsiteY1" fmla="*/ 25850 h 384069"/>
                    <a:gd name="connsiteX2" fmla="*/ 9427 w 537332"/>
                    <a:gd name="connsiteY2" fmla="*/ 25850 h 384069"/>
                    <a:gd name="connsiteX3" fmla="*/ 9427 w 537332"/>
                    <a:gd name="connsiteY3" fmla="*/ 6997 h 384069"/>
                    <a:gd name="connsiteX0" fmla="*/ 0 w 537332"/>
                    <a:gd name="connsiteY0" fmla="*/ 384069 h 384069"/>
                    <a:gd name="connsiteX1" fmla="*/ 537328 w 537332"/>
                    <a:gd name="connsiteY1" fmla="*/ 25850 h 384069"/>
                    <a:gd name="connsiteX2" fmla="*/ 9427 w 537332"/>
                    <a:gd name="connsiteY2" fmla="*/ 25850 h 384069"/>
                    <a:gd name="connsiteX3" fmla="*/ 9427 w 537332"/>
                    <a:gd name="connsiteY3" fmla="*/ 6997 h 384069"/>
                    <a:gd name="connsiteX0" fmla="*/ 0 w 537328"/>
                    <a:gd name="connsiteY0" fmla="*/ 710852 h 710852"/>
                    <a:gd name="connsiteX1" fmla="*/ 537328 w 537328"/>
                    <a:gd name="connsiteY1" fmla="*/ 352633 h 710852"/>
                    <a:gd name="connsiteX2" fmla="*/ 9427 w 537328"/>
                    <a:gd name="connsiteY2" fmla="*/ 352633 h 710852"/>
                    <a:gd name="connsiteX3" fmla="*/ 9427 w 537328"/>
                    <a:gd name="connsiteY3" fmla="*/ 333780 h 710852"/>
                    <a:gd name="connsiteX0" fmla="*/ 0 w 537328"/>
                    <a:gd name="connsiteY0" fmla="*/ 1461154 h 1461154"/>
                    <a:gd name="connsiteX1" fmla="*/ 537328 w 537328"/>
                    <a:gd name="connsiteY1" fmla="*/ 1102935 h 1461154"/>
                    <a:gd name="connsiteX2" fmla="*/ 9427 w 537328"/>
                    <a:gd name="connsiteY2" fmla="*/ 1102935 h 1461154"/>
                    <a:gd name="connsiteX3" fmla="*/ 160256 w 537328"/>
                    <a:gd name="connsiteY3" fmla="*/ 0 h 1461154"/>
                    <a:gd name="connsiteX0" fmla="*/ 0 w 537328"/>
                    <a:gd name="connsiteY0" fmla="*/ 710853 h 710853"/>
                    <a:gd name="connsiteX1" fmla="*/ 537328 w 537328"/>
                    <a:gd name="connsiteY1" fmla="*/ 352634 h 710853"/>
                    <a:gd name="connsiteX2" fmla="*/ 9427 w 537328"/>
                    <a:gd name="connsiteY2" fmla="*/ 352634 h 710853"/>
                    <a:gd name="connsiteX0" fmla="*/ 0 w 537328"/>
                    <a:gd name="connsiteY0" fmla="*/ 836552 h 836552"/>
                    <a:gd name="connsiteX1" fmla="*/ 537328 w 537328"/>
                    <a:gd name="connsiteY1" fmla="*/ 478333 h 836552"/>
                    <a:gd name="connsiteX2" fmla="*/ 9427 w 537328"/>
                    <a:gd name="connsiteY2" fmla="*/ 478333 h 836552"/>
                    <a:gd name="connsiteX0" fmla="*/ 0 w 537328"/>
                    <a:gd name="connsiteY0" fmla="*/ 737239 h 737239"/>
                    <a:gd name="connsiteX1" fmla="*/ 537328 w 537328"/>
                    <a:gd name="connsiteY1" fmla="*/ 379020 h 737239"/>
                    <a:gd name="connsiteX2" fmla="*/ 9427 w 537328"/>
                    <a:gd name="connsiteY2" fmla="*/ 379020 h 737239"/>
                    <a:gd name="connsiteX0" fmla="*/ 527957 w 527957"/>
                    <a:gd name="connsiteY0" fmla="*/ 379020 h 379020"/>
                    <a:gd name="connsiteX1" fmla="*/ 56 w 527957"/>
                    <a:gd name="connsiteY1" fmla="*/ 379020 h 379020"/>
                    <a:gd name="connsiteX0" fmla="*/ 527957 w 527957"/>
                    <a:gd name="connsiteY0" fmla="*/ 390136 h 390136"/>
                    <a:gd name="connsiteX1" fmla="*/ 56 w 527957"/>
                    <a:gd name="connsiteY1" fmla="*/ 390136 h 390136"/>
                    <a:gd name="connsiteX0" fmla="*/ 527901 w 527901"/>
                    <a:gd name="connsiteY0" fmla="*/ 438358 h 438358"/>
                    <a:gd name="connsiteX1" fmla="*/ 0 w 527901"/>
                    <a:gd name="connsiteY1" fmla="*/ 438358 h 438358"/>
                    <a:gd name="connsiteX0" fmla="*/ 527901 w 527901"/>
                    <a:gd name="connsiteY0" fmla="*/ 438358 h 438358"/>
                    <a:gd name="connsiteX1" fmla="*/ 0 w 527901"/>
                    <a:gd name="connsiteY1" fmla="*/ 438358 h 438358"/>
                    <a:gd name="connsiteX2" fmla="*/ 527901 w 527901"/>
                    <a:gd name="connsiteY2" fmla="*/ 438358 h 438358"/>
                  </a:gdLst>
                  <a:ahLst/>
                  <a:cxnLst>
                    <a:cxn ang="0">
                      <a:pos x="connsiteX0" y="connsiteY0"/>
                    </a:cxn>
                    <a:cxn ang="0">
                      <a:pos x="connsiteX1" y="connsiteY1"/>
                    </a:cxn>
                    <a:cxn ang="0">
                      <a:pos x="connsiteX2" y="connsiteY2"/>
                    </a:cxn>
                  </a:cxnLst>
                  <a:rect l="l" t="t" r="r" b="b"/>
                  <a:pathLst>
                    <a:path w="527901" h="438358">
                      <a:moveTo>
                        <a:pt x="527901" y="438358"/>
                      </a:moveTo>
                      <a:cubicBezTo>
                        <a:pt x="520044" y="-139818"/>
                        <a:pt x="3142" y="-152389"/>
                        <a:pt x="0" y="438358"/>
                      </a:cubicBezTo>
                      <a:lnTo>
                        <a:pt x="527901" y="438358"/>
                      </a:lnTo>
                      <a:close/>
                    </a:path>
                  </a:pathLst>
                </a:custGeom>
                <a:solidFill>
                  <a:schemeClr val="bg1">
                    <a:lumMod val="95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GB" dirty="0"/>
                </a:p>
              </p:txBody>
            </p:sp>
            <p:sp>
              <p:nvSpPr>
                <p:cNvPr id="20" name="Oval 19"/>
                <p:cNvSpPr/>
                <p:nvPr userDrawn="1"/>
              </p:nvSpPr>
              <p:spPr>
                <a:xfrm>
                  <a:off x="70701" y="0"/>
                  <a:ext cx="386499" cy="386499"/>
                </a:xfrm>
                <a:prstGeom prst="ellipse">
                  <a:avLst/>
                </a:prstGeom>
                <a:solidFill>
                  <a:schemeClr val="bg1">
                    <a:lumMod val="95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GB" dirty="0"/>
                </a:p>
              </p:txBody>
            </p:sp>
          </p:grpSp>
        </p:grpSp>
        <p:grpSp>
          <p:nvGrpSpPr>
            <p:cNvPr id="12" name="Group 11">
              <a:extLst>
                <a:ext uri="{FF2B5EF4-FFF2-40B4-BE49-F238E27FC236}">
                  <a16:creationId xmlns="" xmlns:a16="http://schemas.microsoft.com/office/drawing/2014/main" id="{9110D226-CA45-4A5C-AABC-97B8F81FBA43}"/>
                </a:ext>
              </a:extLst>
            </p:cNvPr>
            <p:cNvGrpSpPr/>
            <p:nvPr/>
          </p:nvGrpSpPr>
          <p:grpSpPr>
            <a:xfrm>
              <a:off x="1338761" y="1869673"/>
              <a:ext cx="1972863" cy="1373421"/>
              <a:chOff x="1338761" y="1869673"/>
              <a:chExt cx="1972863" cy="1373421"/>
            </a:xfrm>
          </p:grpSpPr>
          <p:pic>
            <p:nvPicPr>
              <p:cNvPr id="38" name="Picture 37" descr="A picture containing light&#10;&#10;Description automatically generated">
                <a:extLst>
                  <a:ext uri="{FF2B5EF4-FFF2-40B4-BE49-F238E27FC236}">
                    <a16:creationId xmlns="" xmlns:a16="http://schemas.microsoft.com/office/drawing/2014/main" id="{9774419D-BDE8-4FC0-92A6-1C5FE5B51BB1}"/>
                  </a:ext>
                </a:extLst>
              </p:cNvPr>
              <p:cNvPicPr/>
              <p:nvPr/>
            </p:nvPicPr>
            <p:blipFill>
              <a:blip r:embed="rId5" cstate="print">
                <a:extLst>
                  <a:ext uri="{28A0092B-C50C-407E-A947-70E740481C1C}">
                    <a14:useLocalDpi xmlns:a14="http://schemas.microsoft.com/office/drawing/2010/main" val="0"/>
                  </a:ext>
                </a:extLst>
              </a:blip>
              <a:stretch>
                <a:fillRect/>
              </a:stretch>
            </p:blipFill>
            <p:spPr>
              <a:xfrm>
                <a:off x="1338761" y="1869673"/>
                <a:ext cx="1972863" cy="1373421"/>
              </a:xfrm>
              <a:prstGeom prst="rect">
                <a:avLst/>
              </a:prstGeom>
            </p:spPr>
          </p:pic>
          <p:sp>
            <p:nvSpPr>
              <p:cNvPr id="5" name="TextBox 4">
                <a:extLst>
                  <a:ext uri="{FF2B5EF4-FFF2-40B4-BE49-F238E27FC236}">
                    <a16:creationId xmlns="" xmlns:a16="http://schemas.microsoft.com/office/drawing/2014/main" id="{4C54EB97-B097-406B-AB3B-A4C8C4C04202}"/>
                  </a:ext>
                </a:extLst>
              </p:cNvPr>
              <p:cNvSpPr txBox="1"/>
              <p:nvPr/>
            </p:nvSpPr>
            <p:spPr>
              <a:xfrm>
                <a:off x="1358681" y="2325281"/>
                <a:ext cx="558990" cy="338554"/>
              </a:xfrm>
              <a:prstGeom prst="rect">
                <a:avLst/>
              </a:prstGeom>
              <a:noFill/>
            </p:spPr>
            <p:txBody>
              <a:bodyPr wrap="square" rtlCol="0">
                <a:spAutoFit/>
              </a:bodyPr>
              <a:lstStyle/>
              <a:p>
                <a:r>
                  <a:rPr lang="en-GB" sz="1600" dirty="0">
                    <a:latin typeface="Verdana" panose="020B0604030504040204" pitchFamily="34" charset="0"/>
                    <a:ea typeface="Verdana" panose="020B0604030504040204" pitchFamily="34" charset="0"/>
                  </a:rPr>
                  <a:t>A</a:t>
                </a:r>
              </a:p>
            </p:txBody>
          </p:sp>
        </p:grpSp>
        <p:grpSp>
          <p:nvGrpSpPr>
            <p:cNvPr id="7" name="Group 6">
              <a:extLst>
                <a:ext uri="{FF2B5EF4-FFF2-40B4-BE49-F238E27FC236}">
                  <a16:creationId xmlns="" xmlns:a16="http://schemas.microsoft.com/office/drawing/2014/main" id="{F0E636C7-1F9B-4F25-AB74-97C06B2C1B73}"/>
                </a:ext>
              </a:extLst>
            </p:cNvPr>
            <p:cNvGrpSpPr/>
            <p:nvPr/>
          </p:nvGrpSpPr>
          <p:grpSpPr>
            <a:xfrm>
              <a:off x="4568870" y="1693834"/>
              <a:ext cx="1861955" cy="1382319"/>
              <a:chOff x="4568870" y="1693834"/>
              <a:chExt cx="1861955" cy="1382319"/>
            </a:xfrm>
          </p:grpSpPr>
          <p:pic>
            <p:nvPicPr>
              <p:cNvPr id="35" name="Picture 34" descr="A picture containing ball&#10;&#10;Description automatically generated">
                <a:extLst>
                  <a:ext uri="{FF2B5EF4-FFF2-40B4-BE49-F238E27FC236}">
                    <a16:creationId xmlns="" xmlns:a16="http://schemas.microsoft.com/office/drawing/2014/main" id="{DD21A843-9C49-4A46-B5BA-30DD4DB4E53A}"/>
                  </a:ext>
                </a:extLst>
              </p:cNvPr>
              <p:cNvPicPr/>
              <p:nvPr/>
            </p:nvPicPr>
            <p:blipFill>
              <a:blip r:embed="rId6" cstate="print">
                <a:extLst>
                  <a:ext uri="{28A0092B-C50C-407E-A947-70E740481C1C}">
                    <a14:useLocalDpi xmlns:a14="http://schemas.microsoft.com/office/drawing/2010/main" val="0"/>
                  </a:ext>
                </a:extLst>
              </a:blip>
              <a:stretch>
                <a:fillRect/>
              </a:stretch>
            </p:blipFill>
            <p:spPr>
              <a:xfrm>
                <a:off x="4575131" y="1693834"/>
                <a:ext cx="1855694" cy="1382319"/>
              </a:xfrm>
              <a:prstGeom prst="rect">
                <a:avLst/>
              </a:prstGeom>
            </p:spPr>
          </p:pic>
          <p:sp>
            <p:nvSpPr>
              <p:cNvPr id="29" name="TextBox 28">
                <a:extLst>
                  <a:ext uri="{FF2B5EF4-FFF2-40B4-BE49-F238E27FC236}">
                    <a16:creationId xmlns="" xmlns:a16="http://schemas.microsoft.com/office/drawing/2014/main" id="{F2F5A61E-94DE-4D6A-9710-B2D40831C993}"/>
                  </a:ext>
                </a:extLst>
              </p:cNvPr>
              <p:cNvSpPr txBox="1"/>
              <p:nvPr/>
            </p:nvSpPr>
            <p:spPr>
              <a:xfrm>
                <a:off x="4568870" y="2147008"/>
                <a:ext cx="558990" cy="338554"/>
              </a:xfrm>
              <a:prstGeom prst="rect">
                <a:avLst/>
              </a:prstGeom>
              <a:noFill/>
            </p:spPr>
            <p:txBody>
              <a:bodyPr wrap="square" rtlCol="0">
                <a:spAutoFit/>
              </a:bodyPr>
              <a:lstStyle/>
              <a:p>
                <a:r>
                  <a:rPr lang="en-GB" sz="1600" dirty="0">
                    <a:latin typeface="Verdana" panose="020B0604030504040204" pitchFamily="34" charset="0"/>
                    <a:ea typeface="Verdana" panose="020B0604030504040204" pitchFamily="34" charset="0"/>
                  </a:rPr>
                  <a:t>B</a:t>
                </a:r>
              </a:p>
            </p:txBody>
          </p:sp>
        </p:grpSp>
        <p:grpSp>
          <p:nvGrpSpPr>
            <p:cNvPr id="16" name="Group 15">
              <a:extLst>
                <a:ext uri="{FF2B5EF4-FFF2-40B4-BE49-F238E27FC236}">
                  <a16:creationId xmlns="" xmlns:a16="http://schemas.microsoft.com/office/drawing/2014/main" id="{8E0DEB75-9324-4426-852C-EA19395568EB}"/>
                </a:ext>
              </a:extLst>
            </p:cNvPr>
            <p:cNvGrpSpPr/>
            <p:nvPr/>
          </p:nvGrpSpPr>
          <p:grpSpPr>
            <a:xfrm>
              <a:off x="895047" y="3369523"/>
              <a:ext cx="2045249" cy="1416836"/>
              <a:chOff x="895047" y="3369523"/>
              <a:chExt cx="2045249" cy="1416836"/>
            </a:xfrm>
          </p:grpSpPr>
          <p:pic>
            <p:nvPicPr>
              <p:cNvPr id="39" name="Picture 38" descr="A picture containing drawing&#10;&#10;Description automatically generated">
                <a:extLst>
                  <a:ext uri="{FF2B5EF4-FFF2-40B4-BE49-F238E27FC236}">
                    <a16:creationId xmlns="" xmlns:a16="http://schemas.microsoft.com/office/drawing/2014/main" id="{DCBE2608-1302-4F47-A6DA-E9032A3B3125}"/>
                  </a:ext>
                </a:extLst>
              </p:cNvPr>
              <p:cNvPicPr/>
              <p:nvPr/>
            </p:nvPicPr>
            <p:blipFill>
              <a:blip r:embed="rId7" cstate="print">
                <a:extLst>
                  <a:ext uri="{28A0092B-C50C-407E-A947-70E740481C1C}">
                    <a14:useLocalDpi xmlns:a14="http://schemas.microsoft.com/office/drawing/2010/main" val="0"/>
                  </a:ext>
                </a:extLst>
              </a:blip>
              <a:stretch>
                <a:fillRect/>
              </a:stretch>
            </p:blipFill>
            <p:spPr>
              <a:xfrm>
                <a:off x="895047" y="3369523"/>
                <a:ext cx="2045249" cy="1416836"/>
              </a:xfrm>
              <a:prstGeom prst="rect">
                <a:avLst/>
              </a:prstGeom>
            </p:spPr>
          </p:pic>
          <p:sp>
            <p:nvSpPr>
              <p:cNvPr id="30" name="TextBox 29">
                <a:extLst>
                  <a:ext uri="{FF2B5EF4-FFF2-40B4-BE49-F238E27FC236}">
                    <a16:creationId xmlns="" xmlns:a16="http://schemas.microsoft.com/office/drawing/2014/main" id="{41D4BCD5-66E9-4EC3-8E2D-5CB5752EEC1F}"/>
                  </a:ext>
                </a:extLst>
              </p:cNvPr>
              <p:cNvSpPr txBox="1"/>
              <p:nvPr/>
            </p:nvSpPr>
            <p:spPr>
              <a:xfrm>
                <a:off x="895047" y="3868509"/>
                <a:ext cx="558990" cy="338554"/>
              </a:xfrm>
              <a:prstGeom prst="rect">
                <a:avLst/>
              </a:prstGeom>
              <a:noFill/>
            </p:spPr>
            <p:txBody>
              <a:bodyPr wrap="square" rtlCol="0">
                <a:spAutoFit/>
              </a:bodyPr>
              <a:lstStyle/>
              <a:p>
                <a:r>
                  <a:rPr lang="en-GB" sz="1600" dirty="0">
                    <a:latin typeface="Verdana" panose="020B0604030504040204" pitchFamily="34" charset="0"/>
                    <a:ea typeface="Verdana" panose="020B0604030504040204" pitchFamily="34" charset="0"/>
                  </a:rPr>
                  <a:t>C</a:t>
                </a:r>
              </a:p>
            </p:txBody>
          </p:sp>
        </p:grpSp>
        <p:grpSp>
          <p:nvGrpSpPr>
            <p:cNvPr id="6" name="Group 5">
              <a:extLst>
                <a:ext uri="{FF2B5EF4-FFF2-40B4-BE49-F238E27FC236}">
                  <a16:creationId xmlns="" xmlns:a16="http://schemas.microsoft.com/office/drawing/2014/main" id="{F895DD6D-C350-48DD-A04F-96FDB7F54A3D}"/>
                </a:ext>
              </a:extLst>
            </p:cNvPr>
            <p:cNvGrpSpPr/>
            <p:nvPr/>
          </p:nvGrpSpPr>
          <p:grpSpPr>
            <a:xfrm>
              <a:off x="5055626" y="3475214"/>
              <a:ext cx="2045248" cy="1382319"/>
              <a:chOff x="5055626" y="3475214"/>
              <a:chExt cx="2045248" cy="1382319"/>
            </a:xfrm>
          </p:grpSpPr>
          <p:pic>
            <p:nvPicPr>
              <p:cNvPr id="34" name="Picture 33" descr="A close up of a logo&#10;&#10;Description automatically generated">
                <a:extLst>
                  <a:ext uri="{FF2B5EF4-FFF2-40B4-BE49-F238E27FC236}">
                    <a16:creationId xmlns="" xmlns:a16="http://schemas.microsoft.com/office/drawing/2014/main" id="{A416E960-58BC-4584-9BD9-EF853764C96E}"/>
                  </a:ext>
                </a:extLst>
              </p:cNvPr>
              <p:cNvPicPr/>
              <p:nvPr/>
            </p:nvPicPr>
            <p:blipFill>
              <a:blip r:embed="rId8" cstate="print">
                <a:extLst>
                  <a:ext uri="{28A0092B-C50C-407E-A947-70E740481C1C}">
                    <a14:useLocalDpi xmlns:a14="http://schemas.microsoft.com/office/drawing/2010/main" val="0"/>
                  </a:ext>
                </a:extLst>
              </a:blip>
              <a:stretch>
                <a:fillRect/>
              </a:stretch>
            </p:blipFill>
            <p:spPr>
              <a:xfrm>
                <a:off x="5055626" y="3475214"/>
                <a:ext cx="2045248" cy="1382319"/>
              </a:xfrm>
              <a:prstGeom prst="rect">
                <a:avLst/>
              </a:prstGeom>
            </p:spPr>
          </p:pic>
          <p:sp>
            <p:nvSpPr>
              <p:cNvPr id="31" name="TextBox 30">
                <a:extLst>
                  <a:ext uri="{FF2B5EF4-FFF2-40B4-BE49-F238E27FC236}">
                    <a16:creationId xmlns="" xmlns:a16="http://schemas.microsoft.com/office/drawing/2014/main" id="{C3DDE2B4-C4E7-4C2C-8961-C4E101432880}"/>
                  </a:ext>
                </a:extLst>
              </p:cNvPr>
              <p:cNvSpPr txBox="1"/>
              <p:nvPr/>
            </p:nvSpPr>
            <p:spPr>
              <a:xfrm>
                <a:off x="5122476" y="3958003"/>
                <a:ext cx="558990" cy="338554"/>
              </a:xfrm>
              <a:prstGeom prst="rect">
                <a:avLst/>
              </a:prstGeom>
              <a:noFill/>
            </p:spPr>
            <p:txBody>
              <a:bodyPr wrap="square" rtlCol="0">
                <a:spAutoFit/>
              </a:bodyPr>
              <a:lstStyle/>
              <a:p>
                <a:r>
                  <a:rPr lang="en-GB" sz="1600" dirty="0">
                    <a:latin typeface="Verdana" panose="020B0604030504040204" pitchFamily="34" charset="0"/>
                    <a:ea typeface="Verdana" panose="020B0604030504040204" pitchFamily="34" charset="0"/>
                  </a:rPr>
                  <a:t>D</a:t>
                </a:r>
              </a:p>
            </p:txBody>
          </p:sp>
        </p:grpSp>
      </p:grpSp>
    </p:spTree>
    <p:extLst>
      <p:ext uri="{BB962C8B-B14F-4D97-AF65-F5344CB8AC3E}">
        <p14:creationId xmlns:p14="http://schemas.microsoft.com/office/powerpoint/2010/main" val="41558824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p:cNvPicPr>
            <a:picLocks noChangeAspect="1"/>
          </p:cNvPicPr>
          <p:nvPr/>
        </p:nvPicPr>
        <p:blipFill>
          <a:blip r:embed="rId3"/>
          <a:stretch>
            <a:fillRect/>
          </a:stretch>
        </p:blipFill>
        <p:spPr>
          <a:xfrm>
            <a:off x="-6889" y="645638"/>
            <a:ext cx="9150889" cy="6212362"/>
          </a:xfrm>
          <a:prstGeom prst="rect">
            <a:avLst/>
          </a:prstGeom>
          <a:ln>
            <a:solidFill>
              <a:schemeClr val="bg1">
                <a:lumMod val="75000"/>
              </a:schemeClr>
            </a:solidFill>
          </a:ln>
        </p:spPr>
      </p:pic>
      <p:sp>
        <p:nvSpPr>
          <p:cNvPr id="11" name="Title 1"/>
          <p:cNvSpPr txBox="1">
            <a:spLocks/>
          </p:cNvSpPr>
          <p:nvPr/>
        </p:nvSpPr>
        <p:spPr>
          <a:xfrm>
            <a:off x="143751" y="26336"/>
            <a:ext cx="8820737" cy="5760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2000" b="1"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000" b="1"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Verdana" panose="020B0604030504040204" pitchFamily="34" charset="0"/>
              </a:rPr>
              <a:t>Chemical bonding</a:t>
            </a:r>
            <a:endParaRPr kumimoji="0" lang="en-GB" sz="2000" b="1"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Verdana" panose="020B0604030504040204" pitchFamily="34" charset="0"/>
            </a:endParaRPr>
          </a:p>
        </p:txBody>
      </p:sp>
      <p:grpSp>
        <p:nvGrpSpPr>
          <p:cNvPr id="8" name="Group 7"/>
          <p:cNvGrpSpPr/>
          <p:nvPr/>
        </p:nvGrpSpPr>
        <p:grpSpPr>
          <a:xfrm>
            <a:off x="3568973" y="3051064"/>
            <a:ext cx="1970291" cy="1401510"/>
            <a:chOff x="0" y="0"/>
            <a:chExt cx="1428115" cy="973455"/>
          </a:xfrm>
        </p:grpSpPr>
        <p:grpSp>
          <p:nvGrpSpPr>
            <p:cNvPr id="9" name="Group 8"/>
            <p:cNvGrpSpPr>
              <a:grpSpLocks noChangeAspect="1"/>
            </p:cNvGrpSpPr>
            <p:nvPr userDrawn="1"/>
          </p:nvGrpSpPr>
          <p:grpSpPr>
            <a:xfrm>
              <a:off x="200025" y="0"/>
              <a:ext cx="475615" cy="611505"/>
              <a:chOff x="0" y="0"/>
              <a:chExt cx="527901" cy="688156"/>
            </a:xfrm>
          </p:grpSpPr>
          <p:sp>
            <p:nvSpPr>
              <p:cNvPr id="27" name="Freeform 26"/>
              <p:cNvSpPr/>
              <p:nvPr userDrawn="1"/>
            </p:nvSpPr>
            <p:spPr>
              <a:xfrm>
                <a:off x="0" y="334638"/>
                <a:ext cx="527901" cy="353518"/>
              </a:xfrm>
              <a:custGeom>
                <a:avLst/>
                <a:gdLst>
                  <a:gd name="connsiteX0" fmla="*/ 0 w 537328"/>
                  <a:gd name="connsiteY0" fmla="*/ 377072 h 377072"/>
                  <a:gd name="connsiteX1" fmla="*/ 537328 w 537328"/>
                  <a:gd name="connsiteY1" fmla="*/ 18853 h 377072"/>
                  <a:gd name="connsiteX2" fmla="*/ 9427 w 537328"/>
                  <a:gd name="connsiteY2" fmla="*/ 18853 h 377072"/>
                  <a:gd name="connsiteX3" fmla="*/ 9427 w 537328"/>
                  <a:gd name="connsiteY3" fmla="*/ 0 h 377072"/>
                  <a:gd name="connsiteX0" fmla="*/ 0 w 537328"/>
                  <a:gd name="connsiteY0" fmla="*/ 377072 h 377072"/>
                  <a:gd name="connsiteX1" fmla="*/ 537328 w 537328"/>
                  <a:gd name="connsiteY1" fmla="*/ 18853 h 377072"/>
                  <a:gd name="connsiteX2" fmla="*/ 9427 w 537328"/>
                  <a:gd name="connsiteY2" fmla="*/ 18853 h 377072"/>
                  <a:gd name="connsiteX3" fmla="*/ 9427 w 537328"/>
                  <a:gd name="connsiteY3" fmla="*/ 0 h 377072"/>
                  <a:gd name="connsiteX0" fmla="*/ 0 w 537332"/>
                  <a:gd name="connsiteY0" fmla="*/ 384069 h 384069"/>
                  <a:gd name="connsiteX1" fmla="*/ 537328 w 537332"/>
                  <a:gd name="connsiteY1" fmla="*/ 25850 h 384069"/>
                  <a:gd name="connsiteX2" fmla="*/ 9427 w 537332"/>
                  <a:gd name="connsiteY2" fmla="*/ 25850 h 384069"/>
                  <a:gd name="connsiteX3" fmla="*/ 9427 w 537332"/>
                  <a:gd name="connsiteY3" fmla="*/ 6997 h 384069"/>
                  <a:gd name="connsiteX0" fmla="*/ 0 w 537332"/>
                  <a:gd name="connsiteY0" fmla="*/ 384069 h 384069"/>
                  <a:gd name="connsiteX1" fmla="*/ 537328 w 537332"/>
                  <a:gd name="connsiteY1" fmla="*/ 25850 h 384069"/>
                  <a:gd name="connsiteX2" fmla="*/ 9427 w 537332"/>
                  <a:gd name="connsiteY2" fmla="*/ 25850 h 384069"/>
                  <a:gd name="connsiteX3" fmla="*/ 9427 w 537332"/>
                  <a:gd name="connsiteY3" fmla="*/ 6997 h 384069"/>
                  <a:gd name="connsiteX0" fmla="*/ 0 w 537328"/>
                  <a:gd name="connsiteY0" fmla="*/ 710852 h 710852"/>
                  <a:gd name="connsiteX1" fmla="*/ 537328 w 537328"/>
                  <a:gd name="connsiteY1" fmla="*/ 352633 h 710852"/>
                  <a:gd name="connsiteX2" fmla="*/ 9427 w 537328"/>
                  <a:gd name="connsiteY2" fmla="*/ 352633 h 710852"/>
                  <a:gd name="connsiteX3" fmla="*/ 9427 w 537328"/>
                  <a:gd name="connsiteY3" fmla="*/ 333780 h 710852"/>
                  <a:gd name="connsiteX0" fmla="*/ 0 w 537328"/>
                  <a:gd name="connsiteY0" fmla="*/ 1461154 h 1461154"/>
                  <a:gd name="connsiteX1" fmla="*/ 537328 w 537328"/>
                  <a:gd name="connsiteY1" fmla="*/ 1102935 h 1461154"/>
                  <a:gd name="connsiteX2" fmla="*/ 9427 w 537328"/>
                  <a:gd name="connsiteY2" fmla="*/ 1102935 h 1461154"/>
                  <a:gd name="connsiteX3" fmla="*/ 160256 w 537328"/>
                  <a:gd name="connsiteY3" fmla="*/ 0 h 1461154"/>
                  <a:gd name="connsiteX0" fmla="*/ 0 w 537328"/>
                  <a:gd name="connsiteY0" fmla="*/ 710853 h 710853"/>
                  <a:gd name="connsiteX1" fmla="*/ 537328 w 537328"/>
                  <a:gd name="connsiteY1" fmla="*/ 352634 h 710853"/>
                  <a:gd name="connsiteX2" fmla="*/ 9427 w 537328"/>
                  <a:gd name="connsiteY2" fmla="*/ 352634 h 710853"/>
                  <a:gd name="connsiteX0" fmla="*/ 0 w 537328"/>
                  <a:gd name="connsiteY0" fmla="*/ 836552 h 836552"/>
                  <a:gd name="connsiteX1" fmla="*/ 537328 w 537328"/>
                  <a:gd name="connsiteY1" fmla="*/ 478333 h 836552"/>
                  <a:gd name="connsiteX2" fmla="*/ 9427 w 537328"/>
                  <a:gd name="connsiteY2" fmla="*/ 478333 h 836552"/>
                  <a:gd name="connsiteX0" fmla="*/ 0 w 537328"/>
                  <a:gd name="connsiteY0" fmla="*/ 737239 h 737239"/>
                  <a:gd name="connsiteX1" fmla="*/ 537328 w 537328"/>
                  <a:gd name="connsiteY1" fmla="*/ 379020 h 737239"/>
                  <a:gd name="connsiteX2" fmla="*/ 9427 w 537328"/>
                  <a:gd name="connsiteY2" fmla="*/ 379020 h 737239"/>
                  <a:gd name="connsiteX0" fmla="*/ 527957 w 527957"/>
                  <a:gd name="connsiteY0" fmla="*/ 379020 h 379020"/>
                  <a:gd name="connsiteX1" fmla="*/ 56 w 527957"/>
                  <a:gd name="connsiteY1" fmla="*/ 379020 h 379020"/>
                  <a:gd name="connsiteX0" fmla="*/ 527957 w 527957"/>
                  <a:gd name="connsiteY0" fmla="*/ 390136 h 390136"/>
                  <a:gd name="connsiteX1" fmla="*/ 56 w 527957"/>
                  <a:gd name="connsiteY1" fmla="*/ 390136 h 390136"/>
                  <a:gd name="connsiteX0" fmla="*/ 527901 w 527901"/>
                  <a:gd name="connsiteY0" fmla="*/ 438358 h 438358"/>
                  <a:gd name="connsiteX1" fmla="*/ 0 w 527901"/>
                  <a:gd name="connsiteY1" fmla="*/ 438358 h 438358"/>
                  <a:gd name="connsiteX0" fmla="*/ 527901 w 527901"/>
                  <a:gd name="connsiteY0" fmla="*/ 438358 h 438358"/>
                  <a:gd name="connsiteX1" fmla="*/ 0 w 527901"/>
                  <a:gd name="connsiteY1" fmla="*/ 438358 h 438358"/>
                  <a:gd name="connsiteX2" fmla="*/ 527901 w 527901"/>
                  <a:gd name="connsiteY2" fmla="*/ 438358 h 438358"/>
                </a:gdLst>
                <a:ahLst/>
                <a:cxnLst>
                  <a:cxn ang="0">
                    <a:pos x="connsiteX0" y="connsiteY0"/>
                  </a:cxn>
                  <a:cxn ang="0">
                    <a:pos x="connsiteX1" y="connsiteY1"/>
                  </a:cxn>
                  <a:cxn ang="0">
                    <a:pos x="connsiteX2" y="connsiteY2"/>
                  </a:cxn>
                </a:cxnLst>
                <a:rect l="l" t="t" r="r" b="b"/>
                <a:pathLst>
                  <a:path w="527901" h="438358">
                    <a:moveTo>
                      <a:pt x="527901" y="438358"/>
                    </a:moveTo>
                    <a:cubicBezTo>
                      <a:pt x="520044" y="-139818"/>
                      <a:pt x="3142" y="-152389"/>
                      <a:pt x="0" y="438358"/>
                    </a:cubicBezTo>
                    <a:lnTo>
                      <a:pt x="527901" y="438358"/>
                    </a:lnTo>
                    <a:close/>
                  </a:path>
                </a:pathLst>
              </a:custGeom>
              <a:solidFill>
                <a:schemeClr val="bg1">
                  <a:lumMod val="65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GB" dirty="0"/>
              </a:p>
            </p:txBody>
          </p:sp>
          <p:sp>
            <p:nvSpPr>
              <p:cNvPr id="28" name="Oval 27"/>
              <p:cNvSpPr/>
              <p:nvPr userDrawn="1"/>
            </p:nvSpPr>
            <p:spPr>
              <a:xfrm>
                <a:off x="70701" y="0"/>
                <a:ext cx="386499" cy="386499"/>
              </a:xfrm>
              <a:prstGeom prst="ellipse">
                <a:avLst/>
              </a:prstGeom>
              <a:solidFill>
                <a:schemeClr val="bg1">
                  <a:lumMod val="65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GB" dirty="0"/>
              </a:p>
            </p:txBody>
          </p:sp>
        </p:grpSp>
        <p:grpSp>
          <p:nvGrpSpPr>
            <p:cNvPr id="10" name="Group 9"/>
            <p:cNvGrpSpPr>
              <a:grpSpLocks noChangeAspect="1"/>
            </p:cNvGrpSpPr>
            <p:nvPr userDrawn="1"/>
          </p:nvGrpSpPr>
          <p:grpSpPr>
            <a:xfrm>
              <a:off x="0" y="276225"/>
              <a:ext cx="475615" cy="611505"/>
              <a:chOff x="0" y="0"/>
              <a:chExt cx="527901" cy="688156"/>
            </a:xfrm>
          </p:grpSpPr>
          <p:sp>
            <p:nvSpPr>
              <p:cNvPr id="25" name="Freeform 24"/>
              <p:cNvSpPr/>
              <p:nvPr userDrawn="1"/>
            </p:nvSpPr>
            <p:spPr>
              <a:xfrm>
                <a:off x="0" y="334638"/>
                <a:ext cx="527901" cy="353518"/>
              </a:xfrm>
              <a:custGeom>
                <a:avLst/>
                <a:gdLst>
                  <a:gd name="connsiteX0" fmla="*/ 0 w 537328"/>
                  <a:gd name="connsiteY0" fmla="*/ 377072 h 377072"/>
                  <a:gd name="connsiteX1" fmla="*/ 537328 w 537328"/>
                  <a:gd name="connsiteY1" fmla="*/ 18853 h 377072"/>
                  <a:gd name="connsiteX2" fmla="*/ 9427 w 537328"/>
                  <a:gd name="connsiteY2" fmla="*/ 18853 h 377072"/>
                  <a:gd name="connsiteX3" fmla="*/ 9427 w 537328"/>
                  <a:gd name="connsiteY3" fmla="*/ 0 h 377072"/>
                  <a:gd name="connsiteX0" fmla="*/ 0 w 537328"/>
                  <a:gd name="connsiteY0" fmla="*/ 377072 h 377072"/>
                  <a:gd name="connsiteX1" fmla="*/ 537328 w 537328"/>
                  <a:gd name="connsiteY1" fmla="*/ 18853 h 377072"/>
                  <a:gd name="connsiteX2" fmla="*/ 9427 w 537328"/>
                  <a:gd name="connsiteY2" fmla="*/ 18853 h 377072"/>
                  <a:gd name="connsiteX3" fmla="*/ 9427 w 537328"/>
                  <a:gd name="connsiteY3" fmla="*/ 0 h 377072"/>
                  <a:gd name="connsiteX0" fmla="*/ 0 w 537332"/>
                  <a:gd name="connsiteY0" fmla="*/ 384069 h 384069"/>
                  <a:gd name="connsiteX1" fmla="*/ 537328 w 537332"/>
                  <a:gd name="connsiteY1" fmla="*/ 25850 h 384069"/>
                  <a:gd name="connsiteX2" fmla="*/ 9427 w 537332"/>
                  <a:gd name="connsiteY2" fmla="*/ 25850 h 384069"/>
                  <a:gd name="connsiteX3" fmla="*/ 9427 w 537332"/>
                  <a:gd name="connsiteY3" fmla="*/ 6997 h 384069"/>
                  <a:gd name="connsiteX0" fmla="*/ 0 w 537332"/>
                  <a:gd name="connsiteY0" fmla="*/ 384069 h 384069"/>
                  <a:gd name="connsiteX1" fmla="*/ 537328 w 537332"/>
                  <a:gd name="connsiteY1" fmla="*/ 25850 h 384069"/>
                  <a:gd name="connsiteX2" fmla="*/ 9427 w 537332"/>
                  <a:gd name="connsiteY2" fmla="*/ 25850 h 384069"/>
                  <a:gd name="connsiteX3" fmla="*/ 9427 w 537332"/>
                  <a:gd name="connsiteY3" fmla="*/ 6997 h 384069"/>
                  <a:gd name="connsiteX0" fmla="*/ 0 w 537328"/>
                  <a:gd name="connsiteY0" fmla="*/ 710852 h 710852"/>
                  <a:gd name="connsiteX1" fmla="*/ 537328 w 537328"/>
                  <a:gd name="connsiteY1" fmla="*/ 352633 h 710852"/>
                  <a:gd name="connsiteX2" fmla="*/ 9427 w 537328"/>
                  <a:gd name="connsiteY2" fmla="*/ 352633 h 710852"/>
                  <a:gd name="connsiteX3" fmla="*/ 9427 w 537328"/>
                  <a:gd name="connsiteY3" fmla="*/ 333780 h 710852"/>
                  <a:gd name="connsiteX0" fmla="*/ 0 w 537328"/>
                  <a:gd name="connsiteY0" fmla="*/ 1461154 h 1461154"/>
                  <a:gd name="connsiteX1" fmla="*/ 537328 w 537328"/>
                  <a:gd name="connsiteY1" fmla="*/ 1102935 h 1461154"/>
                  <a:gd name="connsiteX2" fmla="*/ 9427 w 537328"/>
                  <a:gd name="connsiteY2" fmla="*/ 1102935 h 1461154"/>
                  <a:gd name="connsiteX3" fmla="*/ 160256 w 537328"/>
                  <a:gd name="connsiteY3" fmla="*/ 0 h 1461154"/>
                  <a:gd name="connsiteX0" fmla="*/ 0 w 537328"/>
                  <a:gd name="connsiteY0" fmla="*/ 710853 h 710853"/>
                  <a:gd name="connsiteX1" fmla="*/ 537328 w 537328"/>
                  <a:gd name="connsiteY1" fmla="*/ 352634 h 710853"/>
                  <a:gd name="connsiteX2" fmla="*/ 9427 w 537328"/>
                  <a:gd name="connsiteY2" fmla="*/ 352634 h 710853"/>
                  <a:gd name="connsiteX0" fmla="*/ 0 w 537328"/>
                  <a:gd name="connsiteY0" fmla="*/ 836552 h 836552"/>
                  <a:gd name="connsiteX1" fmla="*/ 537328 w 537328"/>
                  <a:gd name="connsiteY1" fmla="*/ 478333 h 836552"/>
                  <a:gd name="connsiteX2" fmla="*/ 9427 w 537328"/>
                  <a:gd name="connsiteY2" fmla="*/ 478333 h 836552"/>
                  <a:gd name="connsiteX0" fmla="*/ 0 w 537328"/>
                  <a:gd name="connsiteY0" fmla="*/ 737239 h 737239"/>
                  <a:gd name="connsiteX1" fmla="*/ 537328 w 537328"/>
                  <a:gd name="connsiteY1" fmla="*/ 379020 h 737239"/>
                  <a:gd name="connsiteX2" fmla="*/ 9427 w 537328"/>
                  <a:gd name="connsiteY2" fmla="*/ 379020 h 737239"/>
                  <a:gd name="connsiteX0" fmla="*/ 527957 w 527957"/>
                  <a:gd name="connsiteY0" fmla="*/ 379020 h 379020"/>
                  <a:gd name="connsiteX1" fmla="*/ 56 w 527957"/>
                  <a:gd name="connsiteY1" fmla="*/ 379020 h 379020"/>
                  <a:gd name="connsiteX0" fmla="*/ 527957 w 527957"/>
                  <a:gd name="connsiteY0" fmla="*/ 390136 h 390136"/>
                  <a:gd name="connsiteX1" fmla="*/ 56 w 527957"/>
                  <a:gd name="connsiteY1" fmla="*/ 390136 h 390136"/>
                  <a:gd name="connsiteX0" fmla="*/ 527901 w 527901"/>
                  <a:gd name="connsiteY0" fmla="*/ 438358 h 438358"/>
                  <a:gd name="connsiteX1" fmla="*/ 0 w 527901"/>
                  <a:gd name="connsiteY1" fmla="*/ 438358 h 438358"/>
                  <a:gd name="connsiteX0" fmla="*/ 527901 w 527901"/>
                  <a:gd name="connsiteY0" fmla="*/ 438358 h 438358"/>
                  <a:gd name="connsiteX1" fmla="*/ 0 w 527901"/>
                  <a:gd name="connsiteY1" fmla="*/ 438358 h 438358"/>
                  <a:gd name="connsiteX2" fmla="*/ 527901 w 527901"/>
                  <a:gd name="connsiteY2" fmla="*/ 438358 h 438358"/>
                </a:gdLst>
                <a:ahLst/>
                <a:cxnLst>
                  <a:cxn ang="0">
                    <a:pos x="connsiteX0" y="connsiteY0"/>
                  </a:cxn>
                  <a:cxn ang="0">
                    <a:pos x="connsiteX1" y="connsiteY1"/>
                  </a:cxn>
                  <a:cxn ang="0">
                    <a:pos x="connsiteX2" y="connsiteY2"/>
                  </a:cxn>
                </a:cxnLst>
                <a:rect l="l" t="t" r="r" b="b"/>
                <a:pathLst>
                  <a:path w="527901" h="438358">
                    <a:moveTo>
                      <a:pt x="527901" y="438358"/>
                    </a:moveTo>
                    <a:cubicBezTo>
                      <a:pt x="520044" y="-139818"/>
                      <a:pt x="3142" y="-152389"/>
                      <a:pt x="0" y="438358"/>
                    </a:cubicBezTo>
                    <a:lnTo>
                      <a:pt x="527901" y="438358"/>
                    </a:lnTo>
                    <a:close/>
                  </a:path>
                </a:pathLst>
              </a:custGeom>
              <a:solidFill>
                <a:schemeClr val="bg1">
                  <a:lumMod val="85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GB" dirty="0"/>
              </a:p>
            </p:txBody>
          </p:sp>
          <p:sp>
            <p:nvSpPr>
              <p:cNvPr id="26" name="Oval 25"/>
              <p:cNvSpPr/>
              <p:nvPr userDrawn="1"/>
            </p:nvSpPr>
            <p:spPr>
              <a:xfrm>
                <a:off x="70701" y="0"/>
                <a:ext cx="386499" cy="386499"/>
              </a:xfrm>
              <a:prstGeom prst="ellipse">
                <a:avLst/>
              </a:prstGeom>
              <a:solidFill>
                <a:schemeClr val="bg1">
                  <a:lumMod val="85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GB" dirty="0"/>
              </a:p>
            </p:txBody>
          </p:sp>
        </p:grpSp>
        <p:grpSp>
          <p:nvGrpSpPr>
            <p:cNvPr id="14" name="Group 13"/>
            <p:cNvGrpSpPr>
              <a:grpSpLocks noChangeAspect="1"/>
            </p:cNvGrpSpPr>
            <p:nvPr userDrawn="1"/>
          </p:nvGrpSpPr>
          <p:grpSpPr>
            <a:xfrm>
              <a:off x="638175" y="28575"/>
              <a:ext cx="475615" cy="611505"/>
              <a:chOff x="0" y="0"/>
              <a:chExt cx="527901" cy="688156"/>
            </a:xfrm>
          </p:grpSpPr>
          <p:sp>
            <p:nvSpPr>
              <p:cNvPr id="23" name="Freeform 22"/>
              <p:cNvSpPr/>
              <p:nvPr userDrawn="1"/>
            </p:nvSpPr>
            <p:spPr>
              <a:xfrm>
                <a:off x="0" y="334638"/>
                <a:ext cx="527901" cy="353518"/>
              </a:xfrm>
              <a:custGeom>
                <a:avLst/>
                <a:gdLst>
                  <a:gd name="connsiteX0" fmla="*/ 0 w 537328"/>
                  <a:gd name="connsiteY0" fmla="*/ 377072 h 377072"/>
                  <a:gd name="connsiteX1" fmla="*/ 537328 w 537328"/>
                  <a:gd name="connsiteY1" fmla="*/ 18853 h 377072"/>
                  <a:gd name="connsiteX2" fmla="*/ 9427 w 537328"/>
                  <a:gd name="connsiteY2" fmla="*/ 18853 h 377072"/>
                  <a:gd name="connsiteX3" fmla="*/ 9427 w 537328"/>
                  <a:gd name="connsiteY3" fmla="*/ 0 h 377072"/>
                  <a:gd name="connsiteX0" fmla="*/ 0 w 537328"/>
                  <a:gd name="connsiteY0" fmla="*/ 377072 h 377072"/>
                  <a:gd name="connsiteX1" fmla="*/ 537328 w 537328"/>
                  <a:gd name="connsiteY1" fmla="*/ 18853 h 377072"/>
                  <a:gd name="connsiteX2" fmla="*/ 9427 w 537328"/>
                  <a:gd name="connsiteY2" fmla="*/ 18853 h 377072"/>
                  <a:gd name="connsiteX3" fmla="*/ 9427 w 537328"/>
                  <a:gd name="connsiteY3" fmla="*/ 0 h 377072"/>
                  <a:gd name="connsiteX0" fmla="*/ 0 w 537332"/>
                  <a:gd name="connsiteY0" fmla="*/ 384069 h 384069"/>
                  <a:gd name="connsiteX1" fmla="*/ 537328 w 537332"/>
                  <a:gd name="connsiteY1" fmla="*/ 25850 h 384069"/>
                  <a:gd name="connsiteX2" fmla="*/ 9427 w 537332"/>
                  <a:gd name="connsiteY2" fmla="*/ 25850 h 384069"/>
                  <a:gd name="connsiteX3" fmla="*/ 9427 w 537332"/>
                  <a:gd name="connsiteY3" fmla="*/ 6997 h 384069"/>
                  <a:gd name="connsiteX0" fmla="*/ 0 w 537332"/>
                  <a:gd name="connsiteY0" fmla="*/ 384069 h 384069"/>
                  <a:gd name="connsiteX1" fmla="*/ 537328 w 537332"/>
                  <a:gd name="connsiteY1" fmla="*/ 25850 h 384069"/>
                  <a:gd name="connsiteX2" fmla="*/ 9427 w 537332"/>
                  <a:gd name="connsiteY2" fmla="*/ 25850 h 384069"/>
                  <a:gd name="connsiteX3" fmla="*/ 9427 w 537332"/>
                  <a:gd name="connsiteY3" fmla="*/ 6997 h 384069"/>
                  <a:gd name="connsiteX0" fmla="*/ 0 w 537328"/>
                  <a:gd name="connsiteY0" fmla="*/ 710852 h 710852"/>
                  <a:gd name="connsiteX1" fmla="*/ 537328 w 537328"/>
                  <a:gd name="connsiteY1" fmla="*/ 352633 h 710852"/>
                  <a:gd name="connsiteX2" fmla="*/ 9427 w 537328"/>
                  <a:gd name="connsiteY2" fmla="*/ 352633 h 710852"/>
                  <a:gd name="connsiteX3" fmla="*/ 9427 w 537328"/>
                  <a:gd name="connsiteY3" fmla="*/ 333780 h 710852"/>
                  <a:gd name="connsiteX0" fmla="*/ 0 w 537328"/>
                  <a:gd name="connsiteY0" fmla="*/ 1461154 h 1461154"/>
                  <a:gd name="connsiteX1" fmla="*/ 537328 w 537328"/>
                  <a:gd name="connsiteY1" fmla="*/ 1102935 h 1461154"/>
                  <a:gd name="connsiteX2" fmla="*/ 9427 w 537328"/>
                  <a:gd name="connsiteY2" fmla="*/ 1102935 h 1461154"/>
                  <a:gd name="connsiteX3" fmla="*/ 160256 w 537328"/>
                  <a:gd name="connsiteY3" fmla="*/ 0 h 1461154"/>
                  <a:gd name="connsiteX0" fmla="*/ 0 w 537328"/>
                  <a:gd name="connsiteY0" fmla="*/ 710853 h 710853"/>
                  <a:gd name="connsiteX1" fmla="*/ 537328 w 537328"/>
                  <a:gd name="connsiteY1" fmla="*/ 352634 h 710853"/>
                  <a:gd name="connsiteX2" fmla="*/ 9427 w 537328"/>
                  <a:gd name="connsiteY2" fmla="*/ 352634 h 710853"/>
                  <a:gd name="connsiteX0" fmla="*/ 0 w 537328"/>
                  <a:gd name="connsiteY0" fmla="*/ 836552 h 836552"/>
                  <a:gd name="connsiteX1" fmla="*/ 537328 w 537328"/>
                  <a:gd name="connsiteY1" fmla="*/ 478333 h 836552"/>
                  <a:gd name="connsiteX2" fmla="*/ 9427 w 537328"/>
                  <a:gd name="connsiteY2" fmla="*/ 478333 h 836552"/>
                  <a:gd name="connsiteX0" fmla="*/ 0 w 537328"/>
                  <a:gd name="connsiteY0" fmla="*/ 737239 h 737239"/>
                  <a:gd name="connsiteX1" fmla="*/ 537328 w 537328"/>
                  <a:gd name="connsiteY1" fmla="*/ 379020 h 737239"/>
                  <a:gd name="connsiteX2" fmla="*/ 9427 w 537328"/>
                  <a:gd name="connsiteY2" fmla="*/ 379020 h 737239"/>
                  <a:gd name="connsiteX0" fmla="*/ 527957 w 527957"/>
                  <a:gd name="connsiteY0" fmla="*/ 379020 h 379020"/>
                  <a:gd name="connsiteX1" fmla="*/ 56 w 527957"/>
                  <a:gd name="connsiteY1" fmla="*/ 379020 h 379020"/>
                  <a:gd name="connsiteX0" fmla="*/ 527957 w 527957"/>
                  <a:gd name="connsiteY0" fmla="*/ 390136 h 390136"/>
                  <a:gd name="connsiteX1" fmla="*/ 56 w 527957"/>
                  <a:gd name="connsiteY1" fmla="*/ 390136 h 390136"/>
                  <a:gd name="connsiteX0" fmla="*/ 527901 w 527901"/>
                  <a:gd name="connsiteY0" fmla="*/ 438358 h 438358"/>
                  <a:gd name="connsiteX1" fmla="*/ 0 w 527901"/>
                  <a:gd name="connsiteY1" fmla="*/ 438358 h 438358"/>
                  <a:gd name="connsiteX0" fmla="*/ 527901 w 527901"/>
                  <a:gd name="connsiteY0" fmla="*/ 438358 h 438358"/>
                  <a:gd name="connsiteX1" fmla="*/ 0 w 527901"/>
                  <a:gd name="connsiteY1" fmla="*/ 438358 h 438358"/>
                  <a:gd name="connsiteX2" fmla="*/ 527901 w 527901"/>
                  <a:gd name="connsiteY2" fmla="*/ 438358 h 438358"/>
                </a:gdLst>
                <a:ahLst/>
                <a:cxnLst>
                  <a:cxn ang="0">
                    <a:pos x="connsiteX0" y="connsiteY0"/>
                  </a:cxn>
                  <a:cxn ang="0">
                    <a:pos x="connsiteX1" y="connsiteY1"/>
                  </a:cxn>
                  <a:cxn ang="0">
                    <a:pos x="connsiteX2" y="connsiteY2"/>
                  </a:cxn>
                </a:cxnLst>
                <a:rect l="l" t="t" r="r" b="b"/>
                <a:pathLst>
                  <a:path w="527901" h="438358">
                    <a:moveTo>
                      <a:pt x="527901" y="438358"/>
                    </a:moveTo>
                    <a:cubicBezTo>
                      <a:pt x="520044" y="-139818"/>
                      <a:pt x="3142" y="-152389"/>
                      <a:pt x="0" y="438358"/>
                    </a:cubicBezTo>
                    <a:lnTo>
                      <a:pt x="527901" y="438358"/>
                    </a:lnTo>
                    <a:close/>
                  </a:path>
                </a:pathLst>
              </a:custGeom>
              <a:solidFill>
                <a:schemeClr val="bg1">
                  <a:lumMod val="85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GB" dirty="0"/>
              </a:p>
            </p:txBody>
          </p:sp>
          <p:sp>
            <p:nvSpPr>
              <p:cNvPr id="24" name="Oval 23"/>
              <p:cNvSpPr/>
              <p:nvPr userDrawn="1"/>
            </p:nvSpPr>
            <p:spPr>
              <a:xfrm>
                <a:off x="70701" y="0"/>
                <a:ext cx="386499" cy="386499"/>
              </a:xfrm>
              <a:prstGeom prst="ellipse">
                <a:avLst/>
              </a:prstGeom>
              <a:solidFill>
                <a:schemeClr val="bg1">
                  <a:lumMod val="85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GB" dirty="0"/>
              </a:p>
            </p:txBody>
          </p:sp>
        </p:grpSp>
        <p:grpSp>
          <p:nvGrpSpPr>
            <p:cNvPr id="15" name="Group 14"/>
            <p:cNvGrpSpPr>
              <a:grpSpLocks noChangeAspect="1"/>
            </p:cNvGrpSpPr>
            <p:nvPr userDrawn="1"/>
          </p:nvGrpSpPr>
          <p:grpSpPr>
            <a:xfrm>
              <a:off x="952500" y="361950"/>
              <a:ext cx="475615" cy="611505"/>
              <a:chOff x="0" y="0"/>
              <a:chExt cx="527901" cy="688156"/>
            </a:xfrm>
          </p:grpSpPr>
          <p:sp>
            <p:nvSpPr>
              <p:cNvPr id="21" name="Freeform 20"/>
              <p:cNvSpPr/>
              <p:nvPr userDrawn="1"/>
            </p:nvSpPr>
            <p:spPr>
              <a:xfrm>
                <a:off x="0" y="334638"/>
                <a:ext cx="527901" cy="353518"/>
              </a:xfrm>
              <a:custGeom>
                <a:avLst/>
                <a:gdLst>
                  <a:gd name="connsiteX0" fmla="*/ 0 w 537328"/>
                  <a:gd name="connsiteY0" fmla="*/ 377072 h 377072"/>
                  <a:gd name="connsiteX1" fmla="*/ 537328 w 537328"/>
                  <a:gd name="connsiteY1" fmla="*/ 18853 h 377072"/>
                  <a:gd name="connsiteX2" fmla="*/ 9427 w 537328"/>
                  <a:gd name="connsiteY2" fmla="*/ 18853 h 377072"/>
                  <a:gd name="connsiteX3" fmla="*/ 9427 w 537328"/>
                  <a:gd name="connsiteY3" fmla="*/ 0 h 377072"/>
                  <a:gd name="connsiteX0" fmla="*/ 0 w 537328"/>
                  <a:gd name="connsiteY0" fmla="*/ 377072 h 377072"/>
                  <a:gd name="connsiteX1" fmla="*/ 537328 w 537328"/>
                  <a:gd name="connsiteY1" fmla="*/ 18853 h 377072"/>
                  <a:gd name="connsiteX2" fmla="*/ 9427 w 537328"/>
                  <a:gd name="connsiteY2" fmla="*/ 18853 h 377072"/>
                  <a:gd name="connsiteX3" fmla="*/ 9427 w 537328"/>
                  <a:gd name="connsiteY3" fmla="*/ 0 h 377072"/>
                  <a:gd name="connsiteX0" fmla="*/ 0 w 537332"/>
                  <a:gd name="connsiteY0" fmla="*/ 384069 h 384069"/>
                  <a:gd name="connsiteX1" fmla="*/ 537328 w 537332"/>
                  <a:gd name="connsiteY1" fmla="*/ 25850 h 384069"/>
                  <a:gd name="connsiteX2" fmla="*/ 9427 w 537332"/>
                  <a:gd name="connsiteY2" fmla="*/ 25850 h 384069"/>
                  <a:gd name="connsiteX3" fmla="*/ 9427 w 537332"/>
                  <a:gd name="connsiteY3" fmla="*/ 6997 h 384069"/>
                  <a:gd name="connsiteX0" fmla="*/ 0 w 537332"/>
                  <a:gd name="connsiteY0" fmla="*/ 384069 h 384069"/>
                  <a:gd name="connsiteX1" fmla="*/ 537328 w 537332"/>
                  <a:gd name="connsiteY1" fmla="*/ 25850 h 384069"/>
                  <a:gd name="connsiteX2" fmla="*/ 9427 w 537332"/>
                  <a:gd name="connsiteY2" fmla="*/ 25850 h 384069"/>
                  <a:gd name="connsiteX3" fmla="*/ 9427 w 537332"/>
                  <a:gd name="connsiteY3" fmla="*/ 6997 h 384069"/>
                  <a:gd name="connsiteX0" fmla="*/ 0 w 537328"/>
                  <a:gd name="connsiteY0" fmla="*/ 710852 h 710852"/>
                  <a:gd name="connsiteX1" fmla="*/ 537328 w 537328"/>
                  <a:gd name="connsiteY1" fmla="*/ 352633 h 710852"/>
                  <a:gd name="connsiteX2" fmla="*/ 9427 w 537328"/>
                  <a:gd name="connsiteY2" fmla="*/ 352633 h 710852"/>
                  <a:gd name="connsiteX3" fmla="*/ 9427 w 537328"/>
                  <a:gd name="connsiteY3" fmla="*/ 333780 h 710852"/>
                  <a:gd name="connsiteX0" fmla="*/ 0 w 537328"/>
                  <a:gd name="connsiteY0" fmla="*/ 1461154 h 1461154"/>
                  <a:gd name="connsiteX1" fmla="*/ 537328 w 537328"/>
                  <a:gd name="connsiteY1" fmla="*/ 1102935 h 1461154"/>
                  <a:gd name="connsiteX2" fmla="*/ 9427 w 537328"/>
                  <a:gd name="connsiteY2" fmla="*/ 1102935 h 1461154"/>
                  <a:gd name="connsiteX3" fmla="*/ 160256 w 537328"/>
                  <a:gd name="connsiteY3" fmla="*/ 0 h 1461154"/>
                  <a:gd name="connsiteX0" fmla="*/ 0 w 537328"/>
                  <a:gd name="connsiteY0" fmla="*/ 710853 h 710853"/>
                  <a:gd name="connsiteX1" fmla="*/ 537328 w 537328"/>
                  <a:gd name="connsiteY1" fmla="*/ 352634 h 710853"/>
                  <a:gd name="connsiteX2" fmla="*/ 9427 w 537328"/>
                  <a:gd name="connsiteY2" fmla="*/ 352634 h 710853"/>
                  <a:gd name="connsiteX0" fmla="*/ 0 w 537328"/>
                  <a:gd name="connsiteY0" fmla="*/ 836552 h 836552"/>
                  <a:gd name="connsiteX1" fmla="*/ 537328 w 537328"/>
                  <a:gd name="connsiteY1" fmla="*/ 478333 h 836552"/>
                  <a:gd name="connsiteX2" fmla="*/ 9427 w 537328"/>
                  <a:gd name="connsiteY2" fmla="*/ 478333 h 836552"/>
                  <a:gd name="connsiteX0" fmla="*/ 0 w 537328"/>
                  <a:gd name="connsiteY0" fmla="*/ 737239 h 737239"/>
                  <a:gd name="connsiteX1" fmla="*/ 537328 w 537328"/>
                  <a:gd name="connsiteY1" fmla="*/ 379020 h 737239"/>
                  <a:gd name="connsiteX2" fmla="*/ 9427 w 537328"/>
                  <a:gd name="connsiteY2" fmla="*/ 379020 h 737239"/>
                  <a:gd name="connsiteX0" fmla="*/ 527957 w 527957"/>
                  <a:gd name="connsiteY0" fmla="*/ 379020 h 379020"/>
                  <a:gd name="connsiteX1" fmla="*/ 56 w 527957"/>
                  <a:gd name="connsiteY1" fmla="*/ 379020 h 379020"/>
                  <a:gd name="connsiteX0" fmla="*/ 527957 w 527957"/>
                  <a:gd name="connsiteY0" fmla="*/ 390136 h 390136"/>
                  <a:gd name="connsiteX1" fmla="*/ 56 w 527957"/>
                  <a:gd name="connsiteY1" fmla="*/ 390136 h 390136"/>
                  <a:gd name="connsiteX0" fmla="*/ 527901 w 527901"/>
                  <a:gd name="connsiteY0" fmla="*/ 438358 h 438358"/>
                  <a:gd name="connsiteX1" fmla="*/ 0 w 527901"/>
                  <a:gd name="connsiteY1" fmla="*/ 438358 h 438358"/>
                  <a:gd name="connsiteX0" fmla="*/ 527901 w 527901"/>
                  <a:gd name="connsiteY0" fmla="*/ 438358 h 438358"/>
                  <a:gd name="connsiteX1" fmla="*/ 0 w 527901"/>
                  <a:gd name="connsiteY1" fmla="*/ 438358 h 438358"/>
                  <a:gd name="connsiteX2" fmla="*/ 527901 w 527901"/>
                  <a:gd name="connsiteY2" fmla="*/ 438358 h 438358"/>
                </a:gdLst>
                <a:ahLst/>
                <a:cxnLst>
                  <a:cxn ang="0">
                    <a:pos x="connsiteX0" y="connsiteY0"/>
                  </a:cxn>
                  <a:cxn ang="0">
                    <a:pos x="connsiteX1" y="connsiteY1"/>
                  </a:cxn>
                  <a:cxn ang="0">
                    <a:pos x="connsiteX2" y="connsiteY2"/>
                  </a:cxn>
                </a:cxnLst>
                <a:rect l="l" t="t" r="r" b="b"/>
                <a:pathLst>
                  <a:path w="527901" h="438358">
                    <a:moveTo>
                      <a:pt x="527901" y="438358"/>
                    </a:moveTo>
                    <a:cubicBezTo>
                      <a:pt x="520044" y="-139818"/>
                      <a:pt x="3142" y="-152389"/>
                      <a:pt x="0" y="438358"/>
                    </a:cubicBezTo>
                    <a:lnTo>
                      <a:pt x="527901" y="438358"/>
                    </a:lnTo>
                    <a:close/>
                  </a:path>
                </a:pathLst>
              </a:custGeom>
              <a:solidFill>
                <a:schemeClr val="bg1">
                  <a:lumMod val="65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GB" dirty="0"/>
              </a:p>
            </p:txBody>
          </p:sp>
          <p:sp>
            <p:nvSpPr>
              <p:cNvPr id="22" name="Oval 21"/>
              <p:cNvSpPr/>
              <p:nvPr userDrawn="1"/>
            </p:nvSpPr>
            <p:spPr>
              <a:xfrm>
                <a:off x="70701" y="0"/>
                <a:ext cx="386499" cy="386499"/>
              </a:xfrm>
              <a:prstGeom prst="ellipse">
                <a:avLst/>
              </a:prstGeom>
              <a:solidFill>
                <a:schemeClr val="bg1">
                  <a:lumMod val="65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GB" dirty="0"/>
              </a:p>
            </p:txBody>
          </p:sp>
        </p:grpSp>
        <p:grpSp>
          <p:nvGrpSpPr>
            <p:cNvPr id="17" name="Group 16"/>
            <p:cNvGrpSpPr>
              <a:grpSpLocks noChangeAspect="1"/>
            </p:cNvGrpSpPr>
            <p:nvPr userDrawn="1"/>
          </p:nvGrpSpPr>
          <p:grpSpPr>
            <a:xfrm>
              <a:off x="342900" y="342900"/>
              <a:ext cx="475615" cy="611505"/>
              <a:chOff x="0" y="0"/>
              <a:chExt cx="527901" cy="688156"/>
            </a:xfrm>
          </p:grpSpPr>
          <p:sp>
            <p:nvSpPr>
              <p:cNvPr id="19" name="Freeform 18"/>
              <p:cNvSpPr/>
              <p:nvPr userDrawn="1"/>
            </p:nvSpPr>
            <p:spPr>
              <a:xfrm>
                <a:off x="0" y="334638"/>
                <a:ext cx="527901" cy="353518"/>
              </a:xfrm>
              <a:custGeom>
                <a:avLst/>
                <a:gdLst>
                  <a:gd name="connsiteX0" fmla="*/ 0 w 537328"/>
                  <a:gd name="connsiteY0" fmla="*/ 377072 h 377072"/>
                  <a:gd name="connsiteX1" fmla="*/ 537328 w 537328"/>
                  <a:gd name="connsiteY1" fmla="*/ 18853 h 377072"/>
                  <a:gd name="connsiteX2" fmla="*/ 9427 w 537328"/>
                  <a:gd name="connsiteY2" fmla="*/ 18853 h 377072"/>
                  <a:gd name="connsiteX3" fmla="*/ 9427 w 537328"/>
                  <a:gd name="connsiteY3" fmla="*/ 0 h 377072"/>
                  <a:gd name="connsiteX0" fmla="*/ 0 w 537328"/>
                  <a:gd name="connsiteY0" fmla="*/ 377072 h 377072"/>
                  <a:gd name="connsiteX1" fmla="*/ 537328 w 537328"/>
                  <a:gd name="connsiteY1" fmla="*/ 18853 h 377072"/>
                  <a:gd name="connsiteX2" fmla="*/ 9427 w 537328"/>
                  <a:gd name="connsiteY2" fmla="*/ 18853 h 377072"/>
                  <a:gd name="connsiteX3" fmla="*/ 9427 w 537328"/>
                  <a:gd name="connsiteY3" fmla="*/ 0 h 377072"/>
                  <a:gd name="connsiteX0" fmla="*/ 0 w 537332"/>
                  <a:gd name="connsiteY0" fmla="*/ 384069 h 384069"/>
                  <a:gd name="connsiteX1" fmla="*/ 537328 w 537332"/>
                  <a:gd name="connsiteY1" fmla="*/ 25850 h 384069"/>
                  <a:gd name="connsiteX2" fmla="*/ 9427 w 537332"/>
                  <a:gd name="connsiteY2" fmla="*/ 25850 h 384069"/>
                  <a:gd name="connsiteX3" fmla="*/ 9427 w 537332"/>
                  <a:gd name="connsiteY3" fmla="*/ 6997 h 384069"/>
                  <a:gd name="connsiteX0" fmla="*/ 0 w 537332"/>
                  <a:gd name="connsiteY0" fmla="*/ 384069 h 384069"/>
                  <a:gd name="connsiteX1" fmla="*/ 537328 w 537332"/>
                  <a:gd name="connsiteY1" fmla="*/ 25850 h 384069"/>
                  <a:gd name="connsiteX2" fmla="*/ 9427 w 537332"/>
                  <a:gd name="connsiteY2" fmla="*/ 25850 h 384069"/>
                  <a:gd name="connsiteX3" fmla="*/ 9427 w 537332"/>
                  <a:gd name="connsiteY3" fmla="*/ 6997 h 384069"/>
                  <a:gd name="connsiteX0" fmla="*/ 0 w 537328"/>
                  <a:gd name="connsiteY0" fmla="*/ 710852 h 710852"/>
                  <a:gd name="connsiteX1" fmla="*/ 537328 w 537328"/>
                  <a:gd name="connsiteY1" fmla="*/ 352633 h 710852"/>
                  <a:gd name="connsiteX2" fmla="*/ 9427 w 537328"/>
                  <a:gd name="connsiteY2" fmla="*/ 352633 h 710852"/>
                  <a:gd name="connsiteX3" fmla="*/ 9427 w 537328"/>
                  <a:gd name="connsiteY3" fmla="*/ 333780 h 710852"/>
                  <a:gd name="connsiteX0" fmla="*/ 0 w 537328"/>
                  <a:gd name="connsiteY0" fmla="*/ 1461154 h 1461154"/>
                  <a:gd name="connsiteX1" fmla="*/ 537328 w 537328"/>
                  <a:gd name="connsiteY1" fmla="*/ 1102935 h 1461154"/>
                  <a:gd name="connsiteX2" fmla="*/ 9427 w 537328"/>
                  <a:gd name="connsiteY2" fmla="*/ 1102935 h 1461154"/>
                  <a:gd name="connsiteX3" fmla="*/ 160256 w 537328"/>
                  <a:gd name="connsiteY3" fmla="*/ 0 h 1461154"/>
                  <a:gd name="connsiteX0" fmla="*/ 0 w 537328"/>
                  <a:gd name="connsiteY0" fmla="*/ 710853 h 710853"/>
                  <a:gd name="connsiteX1" fmla="*/ 537328 w 537328"/>
                  <a:gd name="connsiteY1" fmla="*/ 352634 h 710853"/>
                  <a:gd name="connsiteX2" fmla="*/ 9427 w 537328"/>
                  <a:gd name="connsiteY2" fmla="*/ 352634 h 710853"/>
                  <a:gd name="connsiteX0" fmla="*/ 0 w 537328"/>
                  <a:gd name="connsiteY0" fmla="*/ 836552 h 836552"/>
                  <a:gd name="connsiteX1" fmla="*/ 537328 w 537328"/>
                  <a:gd name="connsiteY1" fmla="*/ 478333 h 836552"/>
                  <a:gd name="connsiteX2" fmla="*/ 9427 w 537328"/>
                  <a:gd name="connsiteY2" fmla="*/ 478333 h 836552"/>
                  <a:gd name="connsiteX0" fmla="*/ 0 w 537328"/>
                  <a:gd name="connsiteY0" fmla="*/ 737239 h 737239"/>
                  <a:gd name="connsiteX1" fmla="*/ 537328 w 537328"/>
                  <a:gd name="connsiteY1" fmla="*/ 379020 h 737239"/>
                  <a:gd name="connsiteX2" fmla="*/ 9427 w 537328"/>
                  <a:gd name="connsiteY2" fmla="*/ 379020 h 737239"/>
                  <a:gd name="connsiteX0" fmla="*/ 527957 w 527957"/>
                  <a:gd name="connsiteY0" fmla="*/ 379020 h 379020"/>
                  <a:gd name="connsiteX1" fmla="*/ 56 w 527957"/>
                  <a:gd name="connsiteY1" fmla="*/ 379020 h 379020"/>
                  <a:gd name="connsiteX0" fmla="*/ 527957 w 527957"/>
                  <a:gd name="connsiteY0" fmla="*/ 390136 h 390136"/>
                  <a:gd name="connsiteX1" fmla="*/ 56 w 527957"/>
                  <a:gd name="connsiteY1" fmla="*/ 390136 h 390136"/>
                  <a:gd name="connsiteX0" fmla="*/ 527901 w 527901"/>
                  <a:gd name="connsiteY0" fmla="*/ 438358 h 438358"/>
                  <a:gd name="connsiteX1" fmla="*/ 0 w 527901"/>
                  <a:gd name="connsiteY1" fmla="*/ 438358 h 438358"/>
                  <a:gd name="connsiteX0" fmla="*/ 527901 w 527901"/>
                  <a:gd name="connsiteY0" fmla="*/ 438358 h 438358"/>
                  <a:gd name="connsiteX1" fmla="*/ 0 w 527901"/>
                  <a:gd name="connsiteY1" fmla="*/ 438358 h 438358"/>
                  <a:gd name="connsiteX2" fmla="*/ 527901 w 527901"/>
                  <a:gd name="connsiteY2" fmla="*/ 438358 h 438358"/>
                </a:gdLst>
                <a:ahLst/>
                <a:cxnLst>
                  <a:cxn ang="0">
                    <a:pos x="connsiteX0" y="connsiteY0"/>
                  </a:cxn>
                  <a:cxn ang="0">
                    <a:pos x="connsiteX1" y="connsiteY1"/>
                  </a:cxn>
                  <a:cxn ang="0">
                    <a:pos x="connsiteX2" y="connsiteY2"/>
                  </a:cxn>
                </a:cxnLst>
                <a:rect l="l" t="t" r="r" b="b"/>
                <a:pathLst>
                  <a:path w="527901" h="438358">
                    <a:moveTo>
                      <a:pt x="527901" y="438358"/>
                    </a:moveTo>
                    <a:cubicBezTo>
                      <a:pt x="520044" y="-139818"/>
                      <a:pt x="3142" y="-152389"/>
                      <a:pt x="0" y="438358"/>
                    </a:cubicBezTo>
                    <a:lnTo>
                      <a:pt x="527901" y="438358"/>
                    </a:lnTo>
                    <a:close/>
                  </a:path>
                </a:pathLst>
              </a:custGeom>
              <a:solidFill>
                <a:schemeClr val="bg1">
                  <a:lumMod val="95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GB" dirty="0"/>
              </a:p>
            </p:txBody>
          </p:sp>
          <p:sp>
            <p:nvSpPr>
              <p:cNvPr id="20" name="Oval 19"/>
              <p:cNvSpPr/>
              <p:nvPr userDrawn="1"/>
            </p:nvSpPr>
            <p:spPr>
              <a:xfrm>
                <a:off x="70701" y="0"/>
                <a:ext cx="386499" cy="386499"/>
              </a:xfrm>
              <a:prstGeom prst="ellipse">
                <a:avLst/>
              </a:prstGeom>
              <a:solidFill>
                <a:schemeClr val="bg1">
                  <a:lumMod val="95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GB" dirty="0"/>
              </a:p>
            </p:txBody>
          </p:sp>
        </p:grpSp>
      </p:grpSp>
      <p:sp>
        <p:nvSpPr>
          <p:cNvPr id="2" name="Rounded Rectangular Callout 1"/>
          <p:cNvSpPr/>
          <p:nvPr/>
        </p:nvSpPr>
        <p:spPr>
          <a:xfrm>
            <a:off x="595592" y="1677210"/>
            <a:ext cx="2863600" cy="1336530"/>
          </a:xfrm>
          <a:prstGeom prst="wedgeRoundRectCallout">
            <a:avLst>
              <a:gd name="adj1" fmla="val 54027"/>
              <a:gd name="adj2" fmla="val 75907"/>
              <a:gd name="adj3" fmla="val 16667"/>
            </a:avLst>
          </a:prstGeom>
          <a:solidFill>
            <a:srgbClr val="FAFAEA"/>
          </a:solid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b="1"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Omar:</a:t>
            </a:r>
            <a:r>
              <a:rPr lang="en-GB"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 Chemical bonding what connects a chemical structure.</a:t>
            </a:r>
          </a:p>
        </p:txBody>
      </p:sp>
      <p:sp>
        <p:nvSpPr>
          <p:cNvPr id="29" name="Rounded Rectangular Callout 28"/>
          <p:cNvSpPr/>
          <p:nvPr/>
        </p:nvSpPr>
        <p:spPr>
          <a:xfrm>
            <a:off x="3310602" y="5071834"/>
            <a:ext cx="5132717" cy="953580"/>
          </a:xfrm>
          <a:prstGeom prst="wedgeRoundRectCallout">
            <a:avLst>
              <a:gd name="adj1" fmla="val -29435"/>
              <a:gd name="adj2" fmla="val -100505"/>
              <a:gd name="adj3" fmla="val 16667"/>
            </a:avLst>
          </a:prstGeom>
          <a:solidFill>
            <a:srgbClr val="FAFAEA"/>
          </a:solid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b="1"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Olivia:</a:t>
            </a:r>
            <a:r>
              <a:rPr lang="en-GB"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 Chemical bonding is an attraction between atoms.</a:t>
            </a:r>
          </a:p>
        </p:txBody>
      </p:sp>
      <p:sp>
        <p:nvSpPr>
          <p:cNvPr id="30" name="Rounded Rectangular Callout 29"/>
          <p:cNvSpPr/>
          <p:nvPr/>
        </p:nvSpPr>
        <p:spPr>
          <a:xfrm>
            <a:off x="6323163" y="2916009"/>
            <a:ext cx="2519270" cy="1578634"/>
          </a:xfrm>
          <a:prstGeom prst="wedgeRoundRectCallout">
            <a:avLst>
              <a:gd name="adj1" fmla="val -75375"/>
              <a:gd name="adj2" fmla="val 5122"/>
              <a:gd name="adj3" fmla="val 16667"/>
            </a:avLst>
          </a:prstGeom>
          <a:solidFill>
            <a:srgbClr val="FAFAEA"/>
          </a:solid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b="1"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Nihil:</a:t>
            </a:r>
            <a:r>
              <a:rPr lang="en-GB"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 A chemical bond is the sharing or transfer of electrons.</a:t>
            </a:r>
          </a:p>
        </p:txBody>
      </p:sp>
      <p:sp>
        <p:nvSpPr>
          <p:cNvPr id="31" name="Rounded Rectangular Callout 30"/>
          <p:cNvSpPr/>
          <p:nvPr/>
        </p:nvSpPr>
        <p:spPr>
          <a:xfrm>
            <a:off x="345870" y="3539837"/>
            <a:ext cx="2519271" cy="1336530"/>
          </a:xfrm>
          <a:prstGeom prst="wedgeRoundRectCallout">
            <a:avLst>
              <a:gd name="adj1" fmla="val 71209"/>
              <a:gd name="adj2" fmla="val -32035"/>
              <a:gd name="adj3" fmla="val 16667"/>
            </a:avLst>
          </a:prstGeom>
          <a:solidFill>
            <a:srgbClr val="FAFAEA"/>
          </a:solid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b="1"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James:</a:t>
            </a:r>
            <a:r>
              <a:rPr lang="en-GB"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 A chemical bond is a physical link between atoms.</a:t>
            </a:r>
          </a:p>
        </p:txBody>
      </p:sp>
      <p:sp>
        <p:nvSpPr>
          <p:cNvPr id="32" name="Rounded Rectangular Callout 31"/>
          <p:cNvSpPr/>
          <p:nvPr/>
        </p:nvSpPr>
        <p:spPr>
          <a:xfrm>
            <a:off x="3966366" y="1469116"/>
            <a:ext cx="4582042" cy="1141742"/>
          </a:xfrm>
          <a:prstGeom prst="wedgeRoundRectCallout">
            <a:avLst>
              <a:gd name="adj1" fmla="val -26616"/>
              <a:gd name="adj2" fmla="val 89457"/>
              <a:gd name="adj3" fmla="val 16667"/>
            </a:avLst>
          </a:prstGeom>
          <a:solidFill>
            <a:srgbClr val="FAFAEA"/>
          </a:solid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b="1"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Kulvinder:</a:t>
            </a:r>
            <a:r>
              <a:rPr lang="en-GB"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 Chemical bonding is an electrostatic interaction between positive and negative charge.</a:t>
            </a:r>
          </a:p>
        </p:txBody>
      </p:sp>
      <p:sp>
        <p:nvSpPr>
          <p:cNvPr id="33" name="Text Placeholder 3"/>
          <p:cNvSpPr txBox="1">
            <a:spLocks/>
          </p:cNvSpPr>
          <p:nvPr/>
        </p:nvSpPr>
        <p:spPr>
          <a:xfrm>
            <a:off x="354605" y="832586"/>
            <a:ext cx="8237304" cy="458695"/>
          </a:xfrm>
          <a:prstGeom prst="rect">
            <a:avLst/>
          </a:prstGeom>
        </p:spPr>
        <p:txBody>
          <a:bodyPr/>
          <a:lstStyle>
            <a:lvl1pPr marL="0" indent="0" algn="l" defTabSz="914400" rtl="0" eaLnBrk="1" latinLnBrk="0" hangingPunct="1">
              <a:spcBef>
                <a:spcPct val="20000"/>
              </a:spcBef>
              <a:buFont typeface="+mj-lt"/>
              <a:buNone/>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1pPr>
            <a:lvl2pPr marL="971550" indent="-514350" algn="l" defTabSz="914400" rtl="0" eaLnBrk="1" latinLnBrk="0" hangingPunct="1">
              <a:spcBef>
                <a:spcPct val="20000"/>
              </a:spcBef>
              <a:buFont typeface="Arial" panose="020B0604020202020204" pitchFamily="34" charset="0"/>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2pPr>
            <a:lvl3pPr marL="1485900" indent="-571500" algn="l" defTabSz="914400" rtl="0" eaLnBrk="1" latinLnBrk="0" hangingPunct="1">
              <a:spcBef>
                <a:spcPct val="20000"/>
              </a:spcBef>
              <a:buFont typeface="Courier New" panose="02070309020205020404" pitchFamily="49" charset="0"/>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3pPr>
            <a:lvl4pPr marL="1974850" indent="-539750" algn="l" defTabSz="914400" rtl="0" eaLnBrk="1" latinLnBrk="0" hangingPunct="1">
              <a:spcBef>
                <a:spcPct val="20000"/>
              </a:spcBef>
              <a:buFont typeface="Wingdings" panose="05000000000000000000" pitchFamily="2" charset="2"/>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4pPr>
            <a:lvl5pPr marL="2514600" indent="-539750" algn="l" defTabSz="914400" rtl="0" eaLnBrk="1" latinLnBrk="0" hangingPunct="1">
              <a:spcBef>
                <a:spcPct val="20000"/>
              </a:spcBef>
              <a:buFont typeface="Courier New" panose="02070309020205020404" pitchFamily="49" charset="0"/>
              <a:buChar char="o"/>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ct val="20000"/>
              </a:spcBef>
              <a:spcAft>
                <a:spcPts val="0"/>
              </a:spcAft>
              <a:buClrTx/>
              <a:buSzTx/>
              <a:buFont typeface="+mj-lt"/>
              <a:buNone/>
              <a:tabLst/>
              <a:defRPr/>
            </a:pPr>
            <a:r>
              <a:rPr lang="en-GB" dirty="0">
                <a:solidFill>
                  <a:srgbClr val="1F497D">
                    <a:lumMod val="50000"/>
                  </a:srgbClr>
                </a:solidFill>
              </a:rPr>
              <a:t>Some students are discussing what chemical bonding is.</a:t>
            </a:r>
            <a:endParaRPr kumimoji="0" lang="en-GB" sz="1800" b="0" i="0" u="none" strike="noStrike" kern="1200" cap="none" spc="0" normalizeH="0" baseline="0" noProof="0" dirty="0">
              <a:ln>
                <a:noFill/>
              </a:ln>
              <a:solidFill>
                <a:srgbClr val="1F497D">
                  <a:lumMod val="50000"/>
                </a:srgbClr>
              </a:solidFill>
              <a:effectLst/>
              <a:uLnTx/>
              <a:uFillTx/>
              <a:latin typeface="Verdana" panose="020B0604030504040204" pitchFamily="34" charset="0"/>
              <a:ea typeface="Verdana" panose="020B0604030504040204" pitchFamily="34" charset="0"/>
              <a:cs typeface="Verdana" panose="020B0604030504040204" pitchFamily="34" charset="0"/>
            </a:endParaRPr>
          </a:p>
        </p:txBody>
      </p:sp>
      <p:sp>
        <p:nvSpPr>
          <p:cNvPr id="34" name="TextBox 33">
            <a:extLst>
              <a:ext uri="{FF2B5EF4-FFF2-40B4-BE49-F238E27FC236}">
                <a16:creationId xmlns="" xmlns:a16="http://schemas.microsoft.com/office/drawing/2014/main" id="{2AEF1580-CA5E-435F-8888-A1F71707D596}"/>
              </a:ext>
            </a:extLst>
          </p:cNvPr>
          <p:cNvSpPr txBox="1"/>
          <p:nvPr/>
        </p:nvSpPr>
        <p:spPr>
          <a:xfrm>
            <a:off x="392221" y="5379083"/>
            <a:ext cx="2519271" cy="646331"/>
          </a:xfrm>
          <a:prstGeom prst="rect">
            <a:avLst/>
          </a:prstGeom>
          <a:noFill/>
        </p:spPr>
        <p:txBody>
          <a:bodyPr wrap="square">
            <a:spAutoFit/>
          </a:bodyPr>
          <a:lstStyle/>
          <a:p>
            <a:r>
              <a:rPr lang="en-GB" dirty="0">
                <a:solidFill>
                  <a:srgbClr val="1F497D">
                    <a:lumMod val="50000"/>
                  </a:srgbClr>
                </a:solidFill>
                <a:latin typeface="Verdana" panose="020B0604030504040204" pitchFamily="34" charset="0"/>
                <a:ea typeface="Verdana" panose="020B0604030504040204" pitchFamily="34" charset="0"/>
              </a:rPr>
              <a:t>Who do you agree with, and why?</a:t>
            </a:r>
          </a:p>
        </p:txBody>
      </p:sp>
      <p:sp>
        <p:nvSpPr>
          <p:cNvPr id="3" name="Rounded Rectangle 2">
            <a:hlinkClick r:id="rId4" action="ppaction://hlinksldjump"/>
            <a:extLst>
              <a:ext uri="{FF2B5EF4-FFF2-40B4-BE49-F238E27FC236}">
                <a16:creationId xmlns="" xmlns:a16="http://schemas.microsoft.com/office/drawing/2014/main" id="{644C4645-104D-44C1-90B6-59ED357D2707}"/>
              </a:ext>
            </a:extLst>
          </p:cNvPr>
          <p:cNvSpPr/>
          <p:nvPr/>
        </p:nvSpPr>
        <p:spPr>
          <a:xfrm>
            <a:off x="7884488" y="145168"/>
            <a:ext cx="1080000" cy="360000"/>
          </a:xfrm>
          <a:prstGeom prst="roundRect">
            <a:avLst/>
          </a:prstGeom>
          <a:solidFill>
            <a:schemeClr val="accent2"/>
          </a:solidFill>
          <a:ln>
            <a:solidFill>
              <a:schemeClr val="accent2"/>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a:latin typeface="Verdana" panose="020B0604030504040204" pitchFamily="34" charset="0"/>
                <a:ea typeface="Verdana" panose="020B0604030504040204" pitchFamily="34" charset="0"/>
              </a:rPr>
              <a:t>Home</a:t>
            </a:r>
          </a:p>
        </p:txBody>
      </p:sp>
    </p:spTree>
    <p:extLst>
      <p:ext uri="{BB962C8B-B14F-4D97-AF65-F5344CB8AC3E}">
        <p14:creationId xmlns:p14="http://schemas.microsoft.com/office/powerpoint/2010/main" val="2452251028"/>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Presentation2" id="{9287FEE4-C1E6-4701-85AB-A9A697FAB9A6}" vid="{F2B50C0A-0EB5-4C61-80FC-69FA606C500E}"/>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.BEST_Chemistry_Slides</Template>
  <TotalTime>433</TotalTime>
  <Words>2955</Words>
  <Application>Microsoft Office PowerPoint</Application>
  <PresentationFormat>On-screen Show (4:3)</PresentationFormat>
  <Paragraphs>298</Paragraphs>
  <Slides>17</Slides>
  <Notes>17</Notes>
  <HiddenSlides>0</HiddenSlides>
  <MMClips>0</MMClips>
  <ScaleCrop>false</ScaleCrop>
  <HeadingPairs>
    <vt:vector size="4" baseType="variant">
      <vt:variant>
        <vt:lpstr>Theme</vt:lpstr>
      </vt:variant>
      <vt:variant>
        <vt:i4>1</vt:i4>
      </vt:variant>
      <vt:variant>
        <vt:lpstr>Slide Titles</vt:lpstr>
      </vt:variant>
      <vt:variant>
        <vt:i4>17</vt:i4>
      </vt:variant>
    </vt:vector>
  </HeadingPairs>
  <TitlesOfParts>
    <vt:vector size="18" baseType="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University of York</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HEC Harden</dc:creator>
  <cp:lastModifiedBy>Alistair Moore</cp:lastModifiedBy>
  <cp:revision>39</cp:revision>
  <dcterms:created xsi:type="dcterms:W3CDTF">2020-09-16T13:10:43Z</dcterms:created>
  <dcterms:modified xsi:type="dcterms:W3CDTF">2021-03-01T21:52:01Z</dcterms:modified>
</cp:coreProperties>
</file>